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5143500" cx="9144000"/>
  <p:notesSz cx="6858000" cy="9144000"/>
  <p:embeddedFontLst>
    <p:embeddedFont>
      <p:font typeface="Golos Text"/>
      <p:regular r:id="rId47"/>
      <p:bold r:id="rId48"/>
    </p:embeddedFont>
    <p:embeddedFont>
      <p:font typeface="Roboto"/>
      <p:regular r:id="rId49"/>
      <p:bold r:id="rId50"/>
      <p:italic r:id="rId51"/>
      <p:boldItalic r:id="rId52"/>
    </p:embeddedFont>
    <p:embeddedFont>
      <p:font typeface="Golos Text Medium"/>
      <p:regular r:id="rId53"/>
      <p:bold r:id="rId54"/>
    </p:embeddedFont>
    <p:embeddedFont>
      <p:font typeface="Bebas Neue"/>
      <p:regular r:id="rId55"/>
    </p:embeddedFont>
    <p:embeddedFont>
      <p:font typeface="Gantari"/>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GolosText-bold.fntdata"/><Relationship Id="rId47" Type="http://schemas.openxmlformats.org/officeDocument/2006/relationships/font" Target="fonts/GolosText-regular.fntdata"/><Relationship Id="rId49" Type="http://schemas.openxmlformats.org/officeDocument/2006/relationships/font" Target="fonts/Roboto-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GolosTextMedium-regular.fntdata"/><Relationship Id="rId52" Type="http://schemas.openxmlformats.org/officeDocument/2006/relationships/font" Target="fonts/Roboto-boldItalic.fntdata"/><Relationship Id="rId11" Type="http://schemas.openxmlformats.org/officeDocument/2006/relationships/slide" Target="slides/slide7.xml"/><Relationship Id="rId55" Type="http://schemas.openxmlformats.org/officeDocument/2006/relationships/font" Target="fonts/BebasNeue-regular.fntdata"/><Relationship Id="rId10" Type="http://schemas.openxmlformats.org/officeDocument/2006/relationships/slide" Target="slides/slide6.xml"/><Relationship Id="rId54" Type="http://schemas.openxmlformats.org/officeDocument/2006/relationships/font" Target="fonts/GolosTextMedium-bold.fntdata"/><Relationship Id="rId13" Type="http://schemas.openxmlformats.org/officeDocument/2006/relationships/slide" Target="slides/slide9.xml"/><Relationship Id="rId57" Type="http://schemas.openxmlformats.org/officeDocument/2006/relationships/font" Target="fonts/Gantari-bold.fntdata"/><Relationship Id="rId12" Type="http://schemas.openxmlformats.org/officeDocument/2006/relationships/slide" Target="slides/slide8.xml"/><Relationship Id="rId56" Type="http://schemas.openxmlformats.org/officeDocument/2006/relationships/font" Target="fonts/Gantari-regular.fntdata"/><Relationship Id="rId15" Type="http://schemas.openxmlformats.org/officeDocument/2006/relationships/slide" Target="slides/slide11.xml"/><Relationship Id="rId59" Type="http://schemas.openxmlformats.org/officeDocument/2006/relationships/font" Target="fonts/Gantari-boldItalic.fntdata"/><Relationship Id="rId14" Type="http://schemas.openxmlformats.org/officeDocument/2006/relationships/slide" Target="slides/slide10.xml"/><Relationship Id="rId58" Type="http://schemas.openxmlformats.org/officeDocument/2006/relationships/font" Target="fonts/Gantari-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2a8e28482d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2a8e28482d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805bbe7e6d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805bbe7e6d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805bbe7e6d_1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805bbe7e6d_1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7f934ac0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7f934ac0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When Talking about the Existing tools</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80252033e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80252033e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chemeClr val="dk1"/>
                </a:solidFill>
                <a:highlight>
                  <a:srgbClr val="F9F9FE"/>
                </a:highlight>
                <a:latin typeface="Roboto"/>
                <a:ea typeface="Roboto"/>
                <a:cs typeface="Roboto"/>
                <a:sym typeface="Roboto"/>
              </a:rPr>
              <a:t>With that there is a  growing concern about the use of AI-generated content in academic settings. Students may use these tools to produce essays, reports, and other assignments, which can lead to unfair advantages and academic dishonesty.</a:t>
            </a:r>
            <a:endParaRPr sz="1350">
              <a:solidFill>
                <a:schemeClr val="dk1"/>
              </a:solidFill>
              <a:highlight>
                <a:srgbClr val="F9F9FE"/>
              </a:highlight>
              <a:latin typeface="Roboto"/>
              <a:ea typeface="Roboto"/>
              <a:cs typeface="Roboto"/>
              <a:sym typeface="Roboto"/>
            </a:endParaRPr>
          </a:p>
          <a:p>
            <a:pPr indent="0" lvl="0" marL="0" rtl="0" algn="l">
              <a:spcBef>
                <a:spcPts val="0"/>
              </a:spcBef>
              <a:spcAft>
                <a:spcPts val="0"/>
              </a:spcAft>
              <a:buNone/>
            </a:pPr>
            <a:r>
              <a:t/>
            </a:r>
            <a:endParaRPr sz="1350">
              <a:solidFill>
                <a:schemeClr val="dk1"/>
              </a:solidFill>
              <a:highlight>
                <a:srgbClr val="F9F9FE"/>
              </a:highlight>
              <a:latin typeface="Roboto"/>
              <a:ea typeface="Roboto"/>
              <a:cs typeface="Roboto"/>
              <a:sym typeface="Roboto"/>
            </a:endParaRPr>
          </a:p>
          <a:p>
            <a:pPr indent="0" lvl="0" marL="0" rtl="0" algn="l">
              <a:spcBef>
                <a:spcPts val="0"/>
              </a:spcBef>
              <a:spcAft>
                <a:spcPts val="0"/>
              </a:spcAft>
              <a:buNone/>
            </a:pPr>
            <a:r>
              <a:rPr lang="en" sz="1350">
                <a:solidFill>
                  <a:schemeClr val="dk1"/>
                </a:solidFill>
                <a:highlight>
                  <a:srgbClr val="F9F9FE"/>
                </a:highlight>
                <a:latin typeface="Roboto"/>
                <a:ea typeface="Roboto"/>
                <a:cs typeface="Roboto"/>
                <a:sym typeface="Roboto"/>
              </a:rPr>
              <a:t>Unfair use of AI-generated content can undermine the integrity of academic institutions, reduce the value of degrees, and harm the reputation of students and faculty</a:t>
            </a:r>
            <a:endParaRPr sz="1350">
              <a:solidFill>
                <a:schemeClr val="dk1"/>
              </a:solidFill>
              <a:highlight>
                <a:srgbClr val="F9F9FE"/>
              </a:highlight>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80252033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80252033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The paper discuss about the evolution of Large language models and also the need of Detection Tools for AI-Generated Text about the accuracy of some online available tools Detecting  AI-Generated Text and compared the accuracy among those tools</a:t>
            </a:r>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80252033e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80252033e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50">
                <a:solidFill>
                  <a:schemeClr val="dk1"/>
                </a:solidFill>
                <a:highlight>
                  <a:srgbClr val="F9F9FE"/>
                </a:highlight>
                <a:latin typeface="Roboto"/>
                <a:ea typeface="Roboto"/>
                <a:cs typeface="Roboto"/>
                <a:sym typeface="Roboto"/>
              </a:rPr>
              <a:t>The study seeks to answer the following research questions: </a:t>
            </a:r>
            <a:endParaRPr sz="1450">
              <a:solidFill>
                <a:schemeClr val="dk1"/>
              </a:solidFill>
              <a:highlight>
                <a:srgbClr val="F9F9FE"/>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450">
                <a:solidFill>
                  <a:schemeClr val="dk1"/>
                </a:solidFill>
                <a:highlight>
                  <a:srgbClr val="F9F9FE"/>
                </a:highlight>
                <a:latin typeface="Roboto"/>
                <a:ea typeface="Roboto"/>
                <a:cs typeface="Roboto"/>
                <a:sym typeface="Roboto"/>
              </a:rPr>
              <a:t>1) Can existing detection tools reliably differentiate between human-written text and ChatGPT-generated text? </a:t>
            </a:r>
            <a:endParaRPr sz="1450">
              <a:solidFill>
                <a:schemeClr val="dk1"/>
              </a:solidFill>
              <a:highlight>
                <a:srgbClr val="F9F9FE"/>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450">
                <a:solidFill>
                  <a:schemeClr val="dk1"/>
                </a:solidFill>
                <a:highlight>
                  <a:srgbClr val="F9F9FE"/>
                </a:highlight>
                <a:latin typeface="Roboto"/>
                <a:ea typeface="Roboto"/>
                <a:cs typeface="Roboto"/>
                <a:sym typeface="Roboto"/>
              </a:rPr>
              <a:t>2) Do machine translation and content obfuscation techniques affect the detection of AI-generated text?</a:t>
            </a:r>
            <a:endParaRPr sz="1450">
              <a:solidFill>
                <a:schemeClr val="dk1"/>
              </a:solidFill>
              <a:highlight>
                <a:srgbClr val="F9F9FE"/>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50">
              <a:solidFill>
                <a:schemeClr val="dk1"/>
              </a:solidFill>
              <a:highlight>
                <a:srgbClr val="F9F9FE"/>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450">
                <a:solidFill>
                  <a:schemeClr val="dk1"/>
                </a:solidFill>
                <a:highlight>
                  <a:srgbClr val="F9F9FE"/>
                </a:highlight>
                <a:latin typeface="Roboto"/>
                <a:ea typeface="Roboto"/>
                <a:cs typeface="Roboto"/>
                <a:sym typeface="Roboto"/>
              </a:rPr>
              <a:t>These questions are important because they help us understand the limitations of existing detection tools and identify areas for improvement.</a:t>
            </a:r>
            <a:endParaRPr sz="1450">
              <a:solidFill>
                <a:schemeClr val="dk1"/>
              </a:solidFill>
              <a:highlight>
                <a:srgbClr val="F9F9FE"/>
              </a:highlight>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80252033e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80252033e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50">
                <a:solidFill>
                  <a:schemeClr val="dk1"/>
                </a:solidFill>
                <a:highlight>
                  <a:srgbClr val="F9F9FE"/>
                </a:highlight>
                <a:latin typeface="Roboto"/>
                <a:ea typeface="Roboto"/>
                <a:cs typeface="Roboto"/>
                <a:sym typeface="Roboto"/>
              </a:rPr>
              <a:t>The study tested 12 publicly available tools and two commercial systems (Turnitin and PlagiarismCheck) using an original document set. The researchers generated two documents with ChatGPT using different prompts and two additional texts of at least 2000 characters were generated using fresh prompts for ChatGPT, then the output was manipulated.</a:t>
            </a:r>
            <a:endParaRPr sz="1450">
              <a:solidFill>
                <a:schemeClr val="dk1"/>
              </a:solidFill>
              <a:highlight>
                <a:srgbClr val="F9F9FE"/>
              </a:highlight>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80252033ee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80252033e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50">
                <a:solidFill>
                  <a:schemeClr val="dk1"/>
                </a:solidFill>
                <a:highlight>
                  <a:srgbClr val="F9F9FE"/>
                </a:highlight>
                <a:latin typeface="Roboto"/>
                <a:ea typeface="Roboto"/>
                <a:cs typeface="Roboto"/>
                <a:sym typeface="Roboto"/>
              </a:rPr>
              <a:t>These will be the four situational parameters which were setted up for creating the test cases for the following categories of English-language</a:t>
            </a:r>
            <a:endParaRPr sz="1450">
              <a:solidFill>
                <a:schemeClr val="dk1"/>
              </a:solidFill>
              <a:highlight>
                <a:srgbClr val="F9F9FE"/>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400">
                <a:solidFill>
                  <a:schemeClr val="dk1"/>
                </a:solidFill>
                <a:highlight>
                  <a:srgbClr val="F9F9FE"/>
                </a:highlight>
                <a:latin typeface="Golos Text"/>
                <a:ea typeface="Golos Text"/>
                <a:cs typeface="Golos Text"/>
                <a:sym typeface="Golos Text"/>
              </a:rPr>
              <a:t>human-written (01-Hum)</a:t>
            </a:r>
            <a:endParaRPr sz="1400">
              <a:solidFill>
                <a:schemeClr val="dk1"/>
              </a:solidFill>
              <a:highlight>
                <a:srgbClr val="F9F9FE"/>
              </a:highlight>
              <a:latin typeface="Golos Text"/>
              <a:ea typeface="Golos Text"/>
              <a:cs typeface="Golos Text"/>
              <a:sym typeface="Golos Text"/>
            </a:endParaRPr>
          </a:p>
          <a:p>
            <a:pPr indent="0" lvl="0" marL="0" rtl="0" algn="l">
              <a:spcBef>
                <a:spcPts val="0"/>
              </a:spcBef>
              <a:spcAft>
                <a:spcPts val="0"/>
              </a:spcAft>
              <a:buClr>
                <a:schemeClr val="dk1"/>
              </a:buClr>
              <a:buSzPts val="1100"/>
              <a:buFont typeface="Arial"/>
              <a:buNone/>
            </a:pPr>
            <a:r>
              <a:rPr lang="en" sz="1400">
                <a:solidFill>
                  <a:schemeClr val="dk1"/>
                </a:solidFill>
                <a:highlight>
                  <a:srgbClr val="F9F9FE"/>
                </a:highlight>
                <a:latin typeface="Golos Text"/>
                <a:ea typeface="Golos Text"/>
                <a:cs typeface="Golos Text"/>
                <a:sym typeface="Golos Text"/>
              </a:rPr>
              <a:t>human-written in a non-English language with a subsequent AI/machine Translation to English (02-MT)</a:t>
            </a:r>
            <a:endParaRPr sz="1400">
              <a:solidFill>
                <a:schemeClr val="dk1"/>
              </a:solidFill>
              <a:highlight>
                <a:srgbClr val="F9F9FE"/>
              </a:highlight>
              <a:latin typeface="Golos Text"/>
              <a:ea typeface="Golos Text"/>
              <a:cs typeface="Golos Text"/>
              <a:sym typeface="Golos Text"/>
            </a:endParaRPr>
          </a:p>
          <a:p>
            <a:pPr indent="0" lvl="0" marL="0" rtl="0" algn="l">
              <a:spcBef>
                <a:spcPts val="0"/>
              </a:spcBef>
              <a:spcAft>
                <a:spcPts val="0"/>
              </a:spcAft>
              <a:buClr>
                <a:schemeClr val="dk1"/>
              </a:buClr>
              <a:buSzPts val="1100"/>
              <a:buFont typeface="Arial"/>
              <a:buNone/>
            </a:pPr>
            <a:r>
              <a:rPr lang="en" sz="1400">
                <a:solidFill>
                  <a:schemeClr val="dk1"/>
                </a:solidFill>
                <a:highlight>
                  <a:srgbClr val="F9F9FE"/>
                </a:highlight>
                <a:latin typeface="Golos Text"/>
                <a:ea typeface="Golos Text"/>
                <a:cs typeface="Golos Text"/>
                <a:sym typeface="Golos Text"/>
              </a:rPr>
              <a:t>AI-generated text using (03-AI and 04-AI) different prompts</a:t>
            </a:r>
            <a:endParaRPr sz="1400">
              <a:solidFill>
                <a:schemeClr val="dk1"/>
              </a:solidFill>
              <a:highlight>
                <a:srgbClr val="F9F9FE"/>
              </a:highlight>
              <a:latin typeface="Golos Text"/>
              <a:ea typeface="Golos Text"/>
              <a:cs typeface="Golos Text"/>
              <a:sym typeface="Golos Text"/>
            </a:endParaRPr>
          </a:p>
          <a:p>
            <a:pPr indent="0" lvl="0" marL="0" rtl="0" algn="l">
              <a:spcBef>
                <a:spcPts val="0"/>
              </a:spcBef>
              <a:spcAft>
                <a:spcPts val="0"/>
              </a:spcAft>
              <a:buClr>
                <a:schemeClr val="dk1"/>
              </a:buClr>
              <a:buSzPts val="1100"/>
              <a:buFont typeface="Arial"/>
              <a:buNone/>
            </a:pPr>
            <a:r>
              <a:rPr lang="en" sz="1400">
                <a:solidFill>
                  <a:schemeClr val="dk1"/>
                </a:solidFill>
                <a:highlight>
                  <a:srgbClr val="F9F9FE"/>
                </a:highlight>
                <a:latin typeface="Golos Text"/>
                <a:ea typeface="Golos Text"/>
                <a:cs typeface="Golos Text"/>
                <a:sym typeface="Golos Text"/>
              </a:rPr>
              <a:t>AI-generated text with subsequent human manual edits  (05-ManEd)</a:t>
            </a:r>
            <a:endParaRPr sz="1400">
              <a:solidFill>
                <a:schemeClr val="dk1"/>
              </a:solidFill>
              <a:highlight>
                <a:srgbClr val="F9F9FE"/>
              </a:highlight>
              <a:latin typeface="Golos Text"/>
              <a:ea typeface="Golos Text"/>
              <a:cs typeface="Golos Text"/>
              <a:sym typeface="Golos Text"/>
            </a:endParaRPr>
          </a:p>
          <a:p>
            <a:pPr indent="0" lvl="0" marL="0" rtl="0" algn="l">
              <a:spcBef>
                <a:spcPts val="0"/>
              </a:spcBef>
              <a:spcAft>
                <a:spcPts val="0"/>
              </a:spcAft>
              <a:buClr>
                <a:schemeClr val="dk1"/>
              </a:buClr>
              <a:buSzPts val="1100"/>
              <a:buFont typeface="Arial"/>
              <a:buNone/>
            </a:pPr>
            <a:r>
              <a:rPr lang="en" sz="1400">
                <a:solidFill>
                  <a:schemeClr val="dk1"/>
                </a:solidFill>
                <a:highlight>
                  <a:srgbClr val="F9F9FE"/>
                </a:highlight>
                <a:latin typeface="Golos Text"/>
                <a:ea typeface="Golos Text"/>
                <a:cs typeface="Golos Text"/>
                <a:sym typeface="Golos Text"/>
              </a:rPr>
              <a:t>AI-generated text with subsequent AI/machine paraphrase (06-Para)</a:t>
            </a:r>
            <a:endParaRPr sz="1050">
              <a:solidFill>
                <a:schemeClr val="dk1"/>
              </a:solidFill>
              <a:highlight>
                <a:srgbClr val="F9F9FE"/>
              </a:highlight>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80252033e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80252033e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9F9FE"/>
                </a:highlight>
                <a:latin typeface="Roboto"/>
                <a:ea typeface="Roboto"/>
                <a:cs typeface="Roboto"/>
                <a:sym typeface="Roboto"/>
              </a:rPr>
              <a:t>This table indecates the evaluation </a:t>
            </a:r>
            <a:r>
              <a:rPr lang="en" sz="1050">
                <a:solidFill>
                  <a:schemeClr val="dk1"/>
                </a:solidFill>
                <a:highlight>
                  <a:srgbClr val="F9F9FE"/>
                </a:highlight>
                <a:latin typeface="Roboto"/>
                <a:ea typeface="Roboto"/>
                <a:cs typeface="Roboto"/>
                <a:sym typeface="Roboto"/>
              </a:rPr>
              <a:t>criteria</a:t>
            </a:r>
            <a:r>
              <a:rPr lang="en" sz="1050">
                <a:solidFill>
                  <a:schemeClr val="dk1"/>
                </a:solidFill>
                <a:highlight>
                  <a:srgbClr val="F9F9FE"/>
                </a:highlight>
                <a:latin typeface="Roboto"/>
                <a:ea typeface="Roboto"/>
                <a:cs typeface="Roboto"/>
                <a:sym typeface="Roboto"/>
              </a:rPr>
              <a:t> </a:t>
            </a:r>
            <a:endParaRPr sz="1050">
              <a:solidFill>
                <a:schemeClr val="dk1"/>
              </a:solidFill>
              <a:highlight>
                <a:srgbClr val="F9F9FE"/>
              </a:highlight>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80252033ee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80252033ee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chemeClr val="dk1"/>
              </a:solidFill>
              <a:highlight>
                <a:srgbClr val="F9F9FE"/>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2a8e28482d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2a8e28482d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80252033e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80252033e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333746"/>
                </a:solidFill>
                <a:latin typeface="Golos Text Medium"/>
                <a:ea typeface="Golos Text Medium"/>
                <a:cs typeface="Golos Text Medium"/>
                <a:sym typeface="Golos Text Medium"/>
              </a:rPr>
              <a:t>Accuracy of the detection tools (binary approach) </a:t>
            </a:r>
            <a:endParaRPr sz="1050">
              <a:solidFill>
                <a:schemeClr val="dk1"/>
              </a:solidFill>
              <a:highlight>
                <a:srgbClr val="F9F9FE"/>
              </a:highlight>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80252033ee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80252033ee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333746"/>
                </a:solidFill>
                <a:latin typeface="Golos Text Medium"/>
                <a:ea typeface="Golos Text Medium"/>
                <a:cs typeface="Golos Text Medium"/>
                <a:sym typeface="Golos Text Medium"/>
              </a:rPr>
              <a:t>Accuracy of the detection tools(semi-binary approach)</a:t>
            </a:r>
            <a:endParaRPr sz="1050">
              <a:solidFill>
                <a:schemeClr val="dk1"/>
              </a:solidFill>
              <a:highlight>
                <a:srgbClr val="F9F9FE"/>
              </a:highlight>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80252033e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80252033e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333746"/>
                </a:solidFill>
                <a:latin typeface="Golos Text Medium"/>
                <a:ea typeface="Golos Text Medium"/>
                <a:cs typeface="Golos Text Medium"/>
                <a:sym typeface="Golos Text Medium"/>
              </a:rPr>
              <a:t>Logarithmic approach to accuracy evaluation </a:t>
            </a:r>
            <a:endParaRPr b="1" sz="1050">
              <a:solidFill>
                <a:schemeClr val="dk1"/>
              </a:solidFill>
              <a:highlight>
                <a:srgbClr val="F9F9FE"/>
              </a:highlight>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80252033ee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80252033ee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9F9FE"/>
                </a:highlight>
                <a:latin typeface="Roboto"/>
                <a:ea typeface="Roboto"/>
                <a:cs typeface="Roboto"/>
                <a:sym typeface="Roboto"/>
              </a:rPr>
              <a:t>The graph shows the average accuracy of each tools</a:t>
            </a:r>
            <a:endParaRPr sz="1050">
              <a:solidFill>
                <a:schemeClr val="dk1"/>
              </a:solidFill>
              <a:highlight>
                <a:srgbClr val="F9F9FE"/>
              </a:highlight>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80252033e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80252033e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chemeClr val="dk1"/>
                </a:solidFill>
                <a:highlight>
                  <a:srgbClr val="F9F9FE"/>
                </a:highlight>
                <a:latin typeface="Roboto"/>
                <a:ea typeface="Roboto"/>
                <a:cs typeface="Roboto"/>
                <a:sym typeface="Roboto"/>
              </a:rPr>
              <a:t>This graph shows the average accuracy of each document type which is introduced before</a:t>
            </a:r>
            <a:endParaRPr sz="1050">
              <a:solidFill>
                <a:schemeClr val="dk1"/>
              </a:solidFill>
              <a:highlight>
                <a:srgbClr val="F9F9FE"/>
              </a:highlight>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803bbe095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803bbe095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803bbe095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803bbe095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803bbe095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803bbe095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803bbe095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803bbe095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803bbe095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803bbe095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2a8e28482d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2a8e28482d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803bbe095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803bbe095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803bbe095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803bbe095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803bbe095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803bbe095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803bbe095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803bbe095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803bbe095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803bbe095f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803bbe095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803bbe095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803bbe095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803bbe095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805bbe7e6d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805bbe7e6d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803bbe095f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803bbe095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803bbe095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803bbe095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2b21ebf290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2b21ebf290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805bbe7e6d_1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805bbe7e6d_1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5d8782222d903d1f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5d8782222d903d1f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2b21ebf290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2b21ebf290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2c61ebc3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2c61ebc3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2b21ebf29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2b21ebf29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2b21ebf29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2b21ebf29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805bbe7e6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805bbe7e6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805bbe7e6d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805bbe7e6d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p:nvPr>
            <p:ph type="ctrTitle"/>
          </p:nvPr>
        </p:nvSpPr>
        <p:spPr>
          <a:xfrm>
            <a:off x="715100" y="714150"/>
            <a:ext cx="4652400" cy="18576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b="0" sz="480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8"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p:nvPr>
            <p:ph hasCustomPrompt="1" type="title"/>
          </p:nvPr>
        </p:nvSpPr>
        <p:spPr>
          <a:xfrm>
            <a:off x="715100" y="15472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p:nvPr>
            <p:ph idx="1" type="subTitle"/>
          </p:nvPr>
        </p:nvSpPr>
        <p:spPr>
          <a:xfrm>
            <a:off x="2050814" y="15472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2" name="Google Shape;52;p13"/>
          <p:cNvSpPr txBox="1"/>
          <p:nvPr>
            <p:ph idx="2"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a:buNone/>
              <a:defRPr b="0"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9pPr>
          </a:lstStyle>
          <a:p/>
        </p:txBody>
      </p:sp>
      <p:sp>
        <p:nvSpPr>
          <p:cNvPr id="53" name="Google Shape;53;p13"/>
          <p:cNvSpPr txBox="1"/>
          <p:nvPr>
            <p:ph hasCustomPrompt="1" idx="3" type="title"/>
          </p:nvPr>
        </p:nvSpPr>
        <p:spPr>
          <a:xfrm>
            <a:off x="715100" y="22249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p:nvPr>
            <p:ph idx="4" type="subTitle"/>
          </p:nvPr>
        </p:nvSpPr>
        <p:spPr>
          <a:xfrm>
            <a:off x="2050814" y="22249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5" name="Google Shape;55;p13"/>
          <p:cNvSpPr txBox="1"/>
          <p:nvPr>
            <p:ph hasCustomPrompt="1" idx="5" type="title"/>
          </p:nvPr>
        </p:nvSpPr>
        <p:spPr>
          <a:xfrm>
            <a:off x="715100" y="29026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idx="6" type="subTitle"/>
          </p:nvPr>
        </p:nvSpPr>
        <p:spPr>
          <a:xfrm>
            <a:off x="2050814" y="29026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7" name="Google Shape;57;p13"/>
          <p:cNvSpPr txBox="1"/>
          <p:nvPr>
            <p:ph hasCustomPrompt="1" idx="7" type="title"/>
          </p:nvPr>
        </p:nvSpPr>
        <p:spPr>
          <a:xfrm>
            <a:off x="715100" y="35803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p:nvPr>
            <p:ph idx="8" type="subTitle"/>
          </p:nvPr>
        </p:nvSpPr>
        <p:spPr>
          <a:xfrm>
            <a:off x="2050814" y="35803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9"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62" name="Google Shape;62;p14"/>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63" name="Shape 63"/>
        <p:cNvGrpSpPr/>
        <p:nvPr/>
      </p:nvGrpSpPr>
      <p:grpSpPr>
        <a:xfrm>
          <a:off x="0" y="0"/>
          <a:ext cx="0" cy="0"/>
          <a:chOff x="0" y="0"/>
          <a:chExt cx="0" cy="0"/>
        </a:xfrm>
      </p:grpSpPr>
      <p:pic>
        <p:nvPicPr>
          <p:cNvPr id="64" name="Google Shape;64;p1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5" name="Google Shape;65;p15"/>
          <p:cNvSpPr txBox="1"/>
          <p:nvPr>
            <p:ph type="ctrTitle"/>
          </p:nvPr>
        </p:nvSpPr>
        <p:spPr>
          <a:xfrm>
            <a:off x="715100" y="641725"/>
            <a:ext cx="3856800" cy="10590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6" name="Google Shape;66;p15"/>
          <p:cNvSpPr txBox="1"/>
          <p:nvPr>
            <p:ph idx="1" type="subTitle"/>
          </p:nvPr>
        </p:nvSpPr>
        <p:spPr>
          <a:xfrm>
            <a:off x="715100" y="1548250"/>
            <a:ext cx="3856800" cy="1422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7" name="Google Shape;67;p15"/>
          <p:cNvSpPr txBox="1"/>
          <p:nvPr/>
        </p:nvSpPr>
        <p:spPr>
          <a:xfrm>
            <a:off x="715100" y="3449850"/>
            <a:ext cx="38568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solidFill>
                  <a:schemeClr val="dk1"/>
                </a:solidFill>
                <a:latin typeface="Gantari"/>
                <a:ea typeface="Gantari"/>
                <a:cs typeface="Gantari"/>
                <a:sym typeface="Gantari"/>
              </a:rPr>
              <a:t>CREDITS:</a:t>
            </a:r>
            <a:r>
              <a:rPr lang="en" sz="1000">
                <a:solidFill>
                  <a:schemeClr val="dk1"/>
                </a:solidFill>
                <a:latin typeface="Gantari"/>
                <a:ea typeface="Gantari"/>
                <a:cs typeface="Gantari"/>
                <a:sym typeface="Gantari"/>
              </a:rPr>
              <a:t> This presentation template was created by </a:t>
            </a:r>
            <a:r>
              <a:rPr b="1" lang="en" sz="1000">
                <a:solidFill>
                  <a:schemeClr val="dk1"/>
                </a:solidFill>
                <a:latin typeface="Gantari"/>
                <a:ea typeface="Gantari"/>
                <a:cs typeface="Gantari"/>
                <a:sym typeface="Gantari"/>
              </a:rPr>
              <a:t>Slidesgo</a:t>
            </a:r>
            <a:r>
              <a:rPr lang="en" sz="1000">
                <a:solidFill>
                  <a:schemeClr val="dk1"/>
                </a:solidFill>
                <a:latin typeface="Gantari"/>
                <a:ea typeface="Gantari"/>
                <a:cs typeface="Gantari"/>
                <a:sym typeface="Gantari"/>
              </a:rPr>
              <a:t> and includes icons by </a:t>
            </a:r>
            <a:r>
              <a:rPr b="1" lang="en" sz="1000">
                <a:solidFill>
                  <a:schemeClr val="dk1"/>
                </a:solidFill>
                <a:latin typeface="Gantari"/>
                <a:ea typeface="Gantari"/>
                <a:cs typeface="Gantari"/>
                <a:sym typeface="Gantari"/>
              </a:rPr>
              <a:t>Flaticon</a:t>
            </a:r>
            <a:r>
              <a:rPr lang="en" sz="1000">
                <a:solidFill>
                  <a:schemeClr val="dk1"/>
                </a:solidFill>
                <a:latin typeface="Gantari"/>
                <a:ea typeface="Gantari"/>
                <a:cs typeface="Gantari"/>
                <a:sym typeface="Gantari"/>
              </a:rPr>
              <a:t>, infographics &amp; images by </a:t>
            </a:r>
            <a:r>
              <a:rPr b="1" lang="en" sz="1000">
                <a:solidFill>
                  <a:schemeClr val="dk1"/>
                </a:solidFill>
                <a:latin typeface="Gantari"/>
                <a:ea typeface="Gantari"/>
                <a:cs typeface="Gantari"/>
                <a:sym typeface="Gantari"/>
              </a:rPr>
              <a:t>Freepik</a:t>
            </a:r>
            <a:r>
              <a:rPr lang="en" sz="1000">
                <a:solidFill>
                  <a:schemeClr val="dk1"/>
                </a:solidFill>
                <a:latin typeface="Gantari"/>
                <a:ea typeface="Gantari"/>
                <a:cs typeface="Gantari"/>
                <a:sym typeface="Gantari"/>
              </a:rPr>
              <a:t> and content by</a:t>
            </a:r>
            <a:r>
              <a:rPr lang="en" sz="1000">
                <a:solidFill>
                  <a:schemeClr val="dk1"/>
                </a:solidFill>
                <a:latin typeface="Gantari"/>
                <a:ea typeface="Gantari"/>
                <a:cs typeface="Gantari"/>
                <a:sym typeface="Gantari"/>
              </a:rPr>
              <a:t> </a:t>
            </a:r>
            <a:r>
              <a:rPr b="1" lang="en" sz="1000">
                <a:solidFill>
                  <a:schemeClr val="dk1"/>
                </a:solidFill>
                <a:latin typeface="Gantari"/>
                <a:ea typeface="Gantari"/>
                <a:cs typeface="Gantari"/>
                <a:sym typeface="Gantari"/>
              </a:rPr>
              <a:t>Eliana Delacour</a:t>
            </a:r>
            <a:endParaRPr b="1" sz="1000">
              <a:solidFill>
                <a:schemeClr val="dk1"/>
              </a:solidFill>
              <a:latin typeface="Gantari"/>
              <a:ea typeface="Gantari"/>
              <a:cs typeface="Gantari"/>
              <a:sym typeface="Ganta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68"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70"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b="0" sz="470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715100" y="701850"/>
            <a:ext cx="2035200" cy="10716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b="0" sz="5000">
                <a:solidFill>
                  <a:schemeClr val="accent3"/>
                </a:solidFill>
                <a:latin typeface="Golos Text Medium"/>
                <a:ea typeface="Golos Text Medium"/>
                <a:cs typeface="Golos Text Medium"/>
                <a:sym typeface="Golos Text Medium"/>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p:nvPr>
            <p:ph type="title"/>
          </p:nvPr>
        </p:nvSpPr>
        <p:spPr>
          <a:xfrm>
            <a:off x="715100" y="535000"/>
            <a:ext cx="40131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18" name="Google Shape;18;p4"/>
          <p:cNvSpPr txBox="1"/>
          <p:nvPr>
            <p:ph idx="1" type="body"/>
          </p:nvPr>
        </p:nvSpPr>
        <p:spPr>
          <a:xfrm>
            <a:off x="715100" y="1242400"/>
            <a:ext cx="40131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Medium"/>
              <a:buChar char="●"/>
              <a:defRPr>
                <a:solidFill>
                  <a:schemeClr val="dk1"/>
                </a:solidFill>
              </a:defRPr>
            </a:lvl1pPr>
            <a:lvl2pPr indent="-317500" lvl="1" marL="9144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indent="-317500" lvl="2" marL="13716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indent="-317500" lvl="3" marL="18288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indent="-317500" lvl="4" marL="22860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indent="-317500" lvl="5" marL="27432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indent="-317500" lvl="6" marL="32004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indent="-317500" lvl="7" marL="36576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indent="-317500" lvl="8" marL="41148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p:nvPr>
            <p:ph idx="1" type="subTitle"/>
          </p:nvPr>
        </p:nvSpPr>
        <p:spPr>
          <a:xfrm>
            <a:off x="715100" y="1767700"/>
            <a:ext cx="3856800" cy="284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 name="Google Shape;22;p5"/>
          <p:cNvSpPr txBox="1"/>
          <p:nvPr>
            <p:ph type="title"/>
          </p:nvPr>
        </p:nvSpPr>
        <p:spPr>
          <a:xfrm>
            <a:off x="715100" y="535000"/>
            <a:ext cx="7713900" cy="7074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23" name="Google Shape;23;p5"/>
          <p:cNvSpPr txBox="1"/>
          <p:nvPr>
            <p:ph idx="2" type="subTitle"/>
          </p:nvPr>
        </p:nvSpPr>
        <p:spPr>
          <a:xfrm>
            <a:off x="715096" y="1242400"/>
            <a:ext cx="3856800" cy="525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 name="Google Shape;24;p5"/>
          <p:cNvSpPr txBox="1"/>
          <p:nvPr>
            <p:ph idx="3" type="subTitle"/>
          </p:nvPr>
        </p:nvSpPr>
        <p:spPr>
          <a:xfrm>
            <a:off x="4572000" y="1767700"/>
            <a:ext cx="3856800" cy="284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 name="Google Shape;25;p5"/>
          <p:cNvSpPr txBox="1"/>
          <p:nvPr>
            <p:ph idx="4" type="subTitle"/>
          </p:nvPr>
        </p:nvSpPr>
        <p:spPr>
          <a:xfrm>
            <a:off x="4571996" y="1242400"/>
            <a:ext cx="3856800" cy="525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32" name="Google Shape;32;p7"/>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p:nvPr>
            <p:ph type="title"/>
          </p:nvPr>
        </p:nvSpPr>
        <p:spPr>
          <a:xfrm>
            <a:off x="715100" y="662225"/>
            <a:ext cx="7713900" cy="33372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p:nvPr>
            <p:ph type="title"/>
          </p:nvPr>
        </p:nvSpPr>
        <p:spPr>
          <a:xfrm>
            <a:off x="720000" y="367423"/>
            <a:ext cx="77040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 name="Google Shape;39;p9"/>
          <p:cNvSpPr txBox="1"/>
          <p:nvPr>
            <p:ph idx="1" type="subTitle"/>
          </p:nvPr>
        </p:nvSpPr>
        <p:spPr>
          <a:xfrm>
            <a:off x="2241550" y="1348750"/>
            <a:ext cx="4661100" cy="168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p:nvPr>
            <p:ph type="title"/>
          </p:nvPr>
        </p:nvSpPr>
        <p:spPr>
          <a:xfrm>
            <a:off x="720000" y="2285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7074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7" name="Google Shape;7;p1"/>
          <p:cNvSpPr txBox="1"/>
          <p:nvPr>
            <p:ph idx="1" type="body"/>
          </p:nvPr>
        </p:nvSpPr>
        <p:spPr>
          <a:xfrm>
            <a:off x="715100" y="1242450"/>
            <a:ext cx="7713900" cy="33660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21.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8"/>
          <p:cNvSpPr txBox="1"/>
          <p:nvPr>
            <p:ph type="ctrTitle"/>
          </p:nvPr>
        </p:nvSpPr>
        <p:spPr>
          <a:xfrm>
            <a:off x="715100" y="714150"/>
            <a:ext cx="4652400" cy="185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100"/>
              <a:t>AI Generated</a:t>
            </a:r>
            <a:endParaRPr sz="4100"/>
          </a:p>
          <a:p>
            <a:pPr indent="0" lvl="0" marL="0" rtl="0" algn="l">
              <a:spcBef>
                <a:spcPts val="0"/>
              </a:spcBef>
              <a:spcAft>
                <a:spcPts val="0"/>
              </a:spcAft>
              <a:buNone/>
            </a:pPr>
            <a:r>
              <a:rPr lang="en" sz="4100"/>
              <a:t>Text Detection</a:t>
            </a:r>
            <a:endParaRPr sz="4100"/>
          </a:p>
        </p:txBody>
      </p:sp>
      <p:cxnSp>
        <p:nvCxnSpPr>
          <p:cNvPr id="77" name="Google Shape;77;p18"/>
          <p:cNvCxnSpPr/>
          <p:nvPr/>
        </p:nvCxnSpPr>
        <p:spPr>
          <a:xfrm>
            <a:off x="4694775" y="1993350"/>
            <a:ext cx="552600" cy="0"/>
          </a:xfrm>
          <a:prstGeom prst="straightConnector1">
            <a:avLst/>
          </a:prstGeom>
          <a:noFill/>
          <a:ln cap="flat" cmpd="sng" w="19050">
            <a:solidFill>
              <a:schemeClr val="dk1"/>
            </a:solidFill>
            <a:prstDash val="solid"/>
            <a:round/>
            <a:headEnd len="med" w="med" type="none"/>
            <a:tailEnd len="med" w="med" type="stealth"/>
          </a:ln>
        </p:spPr>
      </p:cxnSp>
      <p:grpSp>
        <p:nvGrpSpPr>
          <p:cNvPr id="78" name="Google Shape;78;p18"/>
          <p:cNvGrpSpPr/>
          <p:nvPr/>
        </p:nvGrpSpPr>
        <p:grpSpPr>
          <a:xfrm>
            <a:off x="6507498" y="2917498"/>
            <a:ext cx="3524464" cy="4496740"/>
            <a:chOff x="6483100" y="2237750"/>
            <a:chExt cx="898250" cy="1146075"/>
          </a:xfrm>
        </p:grpSpPr>
        <p:sp>
          <p:nvSpPr>
            <p:cNvPr id="79" name="Google Shape;79;p18"/>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8"/>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8"/>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8"/>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8"/>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8"/>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8"/>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8"/>
            <p:cNvSpPr/>
            <p:nvPr/>
          </p:nvSpPr>
          <p:spPr>
            <a:xfrm>
              <a:off x="6487875" y="2662925"/>
              <a:ext cx="290925" cy="574125"/>
            </a:xfrm>
            <a:custGeom>
              <a:rect b="b" l="l" r="r" t="t"/>
              <a:pathLst>
                <a:path extrusionOk="0" h="22965" w="11637">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8"/>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8"/>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8"/>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8"/>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8"/>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8"/>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a:off x="6487875" y="2662925"/>
              <a:ext cx="290925" cy="574125"/>
            </a:xfrm>
            <a:custGeom>
              <a:rect b="b" l="l" r="r" t="t"/>
              <a:pathLst>
                <a:path extrusionOk="0" h="22965" w="11637">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6980875" y="2790225"/>
              <a:ext cx="400475" cy="397525"/>
            </a:xfrm>
            <a:custGeom>
              <a:rect b="b" l="l" r="r" t="t"/>
              <a:pathLst>
                <a:path extrusionOk="0" h="15901" w="16019">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7059750" y="3098975"/>
              <a:ext cx="28900" cy="52275"/>
            </a:xfrm>
            <a:custGeom>
              <a:rect b="b" l="l" r="r" t="t"/>
              <a:pathLst>
                <a:path extrusionOk="0" h="2091" w="1156">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7124350" y="3125100"/>
              <a:ext cx="35250" cy="50700"/>
            </a:xfrm>
            <a:custGeom>
              <a:rect b="b" l="l" r="r" t="t"/>
              <a:pathLst>
                <a:path extrusionOk="0" h="2028" w="141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7223000" y="3136375"/>
              <a:ext cx="20550" cy="51350"/>
            </a:xfrm>
            <a:custGeom>
              <a:rect b="b" l="l" r="r" t="t"/>
              <a:pathLst>
                <a:path extrusionOk="0" h="2054" w="822">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7287525" y="3108050"/>
              <a:ext cx="40625" cy="50550"/>
            </a:xfrm>
            <a:custGeom>
              <a:rect b="b" l="l" r="r" t="t"/>
              <a:pathLst>
                <a:path extrusionOk="0" h="2022" w="1625">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7321300" y="3050775"/>
              <a:ext cx="49725" cy="34675"/>
            </a:xfrm>
            <a:custGeom>
              <a:rect b="b" l="l" r="r" t="t"/>
              <a:pathLst>
                <a:path extrusionOk="0" h="1387" w="1989">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7328025" y="2970225"/>
              <a:ext cx="52200" cy="18150"/>
            </a:xfrm>
            <a:custGeom>
              <a:rect b="b" l="l" r="r" t="t"/>
              <a:pathLst>
                <a:path extrusionOk="0" h="726" w="2088">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a:off x="7288850" y="2879900"/>
              <a:ext cx="53875" cy="34500"/>
            </a:xfrm>
            <a:custGeom>
              <a:rect b="b" l="l" r="r" t="t"/>
              <a:pathLst>
                <a:path extrusionOk="0" h="1380" w="2155">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a:off x="7233450" y="2828150"/>
              <a:ext cx="40175" cy="46825"/>
            </a:xfrm>
            <a:custGeom>
              <a:rect b="b" l="l" r="r" t="t"/>
              <a:pathLst>
                <a:path extrusionOk="0" h="1873" w="1607">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a:off x="7158675" y="2797200"/>
              <a:ext cx="30475" cy="51500"/>
            </a:xfrm>
            <a:custGeom>
              <a:rect b="b" l="l" r="r" t="t"/>
              <a:pathLst>
                <a:path extrusionOk="0" h="2060" w="1219">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a:off x="6971650" y="3048425"/>
              <a:ext cx="64925" cy="77500"/>
            </a:xfrm>
            <a:custGeom>
              <a:rect b="b" l="l" r="r" t="t"/>
              <a:pathLst>
                <a:path extrusionOk="0" h="3100" w="2597">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a:off x="6923425" y="3011375"/>
              <a:ext cx="90950" cy="102225"/>
            </a:xfrm>
            <a:custGeom>
              <a:rect b="b" l="l" r="r" t="t"/>
              <a:pathLst>
                <a:path extrusionOk="0" h="4089" w="3638">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a:off x="6913125" y="3009950"/>
              <a:ext cx="71875" cy="95800"/>
            </a:xfrm>
            <a:custGeom>
              <a:rect b="b" l="l" r="r" t="t"/>
              <a:pathLst>
                <a:path extrusionOk="0" h="3832" w="2875">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a:off x="6917000" y="3019900"/>
              <a:ext cx="51025" cy="72075"/>
            </a:xfrm>
            <a:custGeom>
              <a:rect b="b" l="l" r="r" t="t"/>
              <a:pathLst>
                <a:path extrusionOk="0" h="2883" w="2041">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a:off x="6928275" y="3024675"/>
              <a:ext cx="43925" cy="67275"/>
            </a:xfrm>
            <a:custGeom>
              <a:rect b="b" l="l" r="r" t="t"/>
              <a:pathLst>
                <a:path extrusionOk="0" h="2691" w="1757">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6890000" y="3015350"/>
              <a:ext cx="84100" cy="43000"/>
            </a:xfrm>
            <a:custGeom>
              <a:rect b="b" l="l" r="r" t="t"/>
              <a:pathLst>
                <a:path extrusionOk="0" h="1720" w="3364">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6897800" y="2988950"/>
              <a:ext cx="83900" cy="47800"/>
            </a:xfrm>
            <a:custGeom>
              <a:rect b="b" l="l" r="r" t="t"/>
              <a:pathLst>
                <a:path extrusionOk="0" h="1912" w="3356">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6884925" y="3051625"/>
              <a:ext cx="76150" cy="47575"/>
            </a:xfrm>
            <a:custGeom>
              <a:rect b="b" l="l" r="r" t="t"/>
              <a:pathLst>
                <a:path extrusionOk="0" h="1903" w="3046">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7010825" y="2790225"/>
              <a:ext cx="370525" cy="397525"/>
            </a:xfrm>
            <a:custGeom>
              <a:rect b="b" l="l" r="r" t="t"/>
              <a:pathLst>
                <a:path extrusionOk="0" h="15901" w="14821">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18"/>
          <p:cNvGrpSpPr/>
          <p:nvPr/>
        </p:nvGrpSpPr>
        <p:grpSpPr>
          <a:xfrm>
            <a:off x="6710076" y="961685"/>
            <a:ext cx="1718823" cy="935599"/>
            <a:chOff x="238125" y="2409350"/>
            <a:chExt cx="760575" cy="414000"/>
          </a:xfrm>
        </p:grpSpPr>
        <p:sp>
          <p:nvSpPr>
            <p:cNvPr id="147" name="Google Shape;147;p18"/>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8"/>
          <p:cNvGrpSpPr/>
          <p:nvPr/>
        </p:nvGrpSpPr>
        <p:grpSpPr>
          <a:xfrm>
            <a:off x="5464073" y="2460613"/>
            <a:ext cx="1147199" cy="637372"/>
            <a:chOff x="315275" y="3124950"/>
            <a:chExt cx="658175" cy="365675"/>
          </a:xfrm>
        </p:grpSpPr>
        <p:sp>
          <p:nvSpPr>
            <p:cNvPr id="160" name="Google Shape;160;p18"/>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18"/>
          <p:cNvGrpSpPr/>
          <p:nvPr/>
        </p:nvGrpSpPr>
        <p:grpSpPr>
          <a:xfrm flipH="1">
            <a:off x="6333399" y="714161"/>
            <a:ext cx="744001" cy="413322"/>
            <a:chOff x="315275" y="3124950"/>
            <a:chExt cx="658175" cy="365675"/>
          </a:xfrm>
        </p:grpSpPr>
        <p:sp>
          <p:nvSpPr>
            <p:cNvPr id="167" name="Google Shape;167;p18"/>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p:nvPr/>
        </p:nvSpPr>
        <p:spPr>
          <a:xfrm>
            <a:off x="715100" y="4242500"/>
            <a:ext cx="443700" cy="366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4"/>
                </a:solidFill>
              </a:rPr>
              <a:t>(AI)</a:t>
            </a:r>
            <a:endParaRPr b="1" sz="1200">
              <a:solidFill>
                <a:schemeClr val="accent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27"/>
          <p:cNvSpPr txBox="1"/>
          <p:nvPr>
            <p:ph type="title"/>
          </p:nvPr>
        </p:nvSpPr>
        <p:spPr>
          <a:xfrm>
            <a:off x="715100" y="535000"/>
            <a:ext cx="79707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DNA-GPT: Divergent N-Gram Analysis for Training-Free Detection of GPT-Generated Text</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cxnSp>
        <p:nvCxnSpPr>
          <p:cNvPr id="476" name="Google Shape;476;p27"/>
          <p:cNvCxnSpPr/>
          <p:nvPr/>
        </p:nvCxnSpPr>
        <p:spPr>
          <a:xfrm>
            <a:off x="5110450" y="4608500"/>
            <a:ext cx="4455600" cy="0"/>
          </a:xfrm>
          <a:prstGeom prst="straightConnector1">
            <a:avLst/>
          </a:prstGeom>
          <a:noFill/>
          <a:ln cap="flat" cmpd="sng" w="9525">
            <a:solidFill>
              <a:schemeClr val="dk1"/>
            </a:solidFill>
            <a:prstDash val="solid"/>
            <a:round/>
            <a:headEnd len="med" w="med" type="none"/>
            <a:tailEnd len="med" w="med" type="none"/>
          </a:ln>
        </p:spPr>
      </p:cxnSp>
      <p:sp>
        <p:nvSpPr>
          <p:cNvPr id="477" name="Google Shape;477;p27"/>
          <p:cNvSpPr txBox="1"/>
          <p:nvPr/>
        </p:nvSpPr>
        <p:spPr>
          <a:xfrm>
            <a:off x="43875" y="4608500"/>
            <a:ext cx="9144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22222"/>
                </a:solidFill>
                <a:highlight>
                  <a:srgbClr val="FFFFFF"/>
                </a:highlight>
              </a:rPr>
              <a:t>Yang, X., Cheng, W., Petzold, L., Wang, W.Y. and Chen, H., 2023. DNA-GPT: Divergent N-Gram Analysis for Training-Free Detection of GPT-Generated Text. </a:t>
            </a:r>
            <a:r>
              <a:rPr i="1" lang="en" sz="1000">
                <a:solidFill>
                  <a:srgbClr val="222222"/>
                </a:solidFill>
                <a:highlight>
                  <a:srgbClr val="FFFFFF"/>
                </a:highlight>
              </a:rPr>
              <a:t>arXiv preprint arXiv:2305.17359</a:t>
            </a:r>
            <a:r>
              <a:rPr lang="en" sz="1000">
                <a:solidFill>
                  <a:srgbClr val="222222"/>
                </a:solidFill>
                <a:highlight>
                  <a:srgbClr val="FFFFFF"/>
                </a:highlight>
              </a:rPr>
              <a:t>.</a:t>
            </a:r>
            <a:endParaRPr/>
          </a:p>
        </p:txBody>
      </p:sp>
      <p:pic>
        <p:nvPicPr>
          <p:cNvPr id="478" name="Google Shape;478;p27"/>
          <p:cNvPicPr preferRelativeResize="0"/>
          <p:nvPr/>
        </p:nvPicPr>
        <p:blipFill rotWithShape="1">
          <a:blip r:embed="rId3">
            <a:alphaModFix/>
          </a:blip>
          <a:srcRect b="0" l="1787" r="0" t="0"/>
          <a:stretch/>
        </p:blipFill>
        <p:spPr>
          <a:xfrm>
            <a:off x="1077125" y="1416675"/>
            <a:ext cx="6952428" cy="30175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28"/>
          <p:cNvSpPr txBox="1"/>
          <p:nvPr>
            <p:ph type="title"/>
          </p:nvPr>
        </p:nvSpPr>
        <p:spPr>
          <a:xfrm>
            <a:off x="715100" y="535000"/>
            <a:ext cx="79707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DNA-GPT: Divergent N-Gram Analysis for Training-Free Detection of GPT-Generated Text</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484" name="Google Shape;484;p28"/>
          <p:cNvSpPr txBox="1"/>
          <p:nvPr>
            <p:ph idx="1" type="body"/>
          </p:nvPr>
        </p:nvSpPr>
        <p:spPr>
          <a:xfrm>
            <a:off x="715100" y="1522350"/>
            <a:ext cx="7065300" cy="29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They conducted extensive experiments on the most advanced LLMs from OpenAI, including </a:t>
            </a:r>
            <a:r>
              <a:rPr b="1" lang="en"/>
              <a:t>text-davinci-003, GPT-3.5-turbo, and GPT-4, as well as open-source models such as GPT-NeoX-20B and LLaMa-13B</a:t>
            </a:r>
            <a:r>
              <a:rPr lang="en"/>
              <a:t>. </a:t>
            </a:r>
            <a:endParaRPr/>
          </a:p>
          <a:p>
            <a:pPr indent="-317500" lvl="0" marL="457200" rtl="0" algn="l">
              <a:spcBef>
                <a:spcPts val="0"/>
              </a:spcBef>
              <a:spcAft>
                <a:spcPts val="0"/>
              </a:spcAft>
              <a:buClr>
                <a:srgbClr val="6AA84F"/>
              </a:buClr>
              <a:buSzPts val="1400"/>
              <a:buChar char="●"/>
            </a:pPr>
            <a:r>
              <a:rPr lang="en">
                <a:solidFill>
                  <a:srgbClr val="6AA84F"/>
                </a:solidFill>
              </a:rPr>
              <a:t>Training free flexible strategy</a:t>
            </a:r>
            <a:endParaRPr>
              <a:solidFill>
                <a:srgbClr val="6AA84F"/>
              </a:solidFill>
            </a:endParaRPr>
          </a:p>
          <a:p>
            <a:pPr indent="-317500" lvl="0" marL="457200" rtl="0" algn="l">
              <a:spcBef>
                <a:spcPts val="0"/>
              </a:spcBef>
              <a:spcAft>
                <a:spcPts val="0"/>
              </a:spcAft>
              <a:buClr>
                <a:srgbClr val="CC0000"/>
              </a:buClr>
              <a:buSzPts val="1400"/>
              <a:buChar char="●"/>
            </a:pPr>
            <a:r>
              <a:rPr lang="en">
                <a:solidFill>
                  <a:srgbClr val="CC0000"/>
                </a:solidFill>
              </a:rPr>
              <a:t>The entire method depends on GPT models, therefore scalability of this method is questionable for future</a:t>
            </a:r>
            <a:endParaRPr>
              <a:solidFill>
                <a:srgbClr val="CC0000"/>
              </a:solidFill>
            </a:endParaRPr>
          </a:p>
        </p:txBody>
      </p:sp>
      <p:cxnSp>
        <p:nvCxnSpPr>
          <p:cNvPr id="485" name="Google Shape;485;p28"/>
          <p:cNvCxnSpPr/>
          <p:nvPr/>
        </p:nvCxnSpPr>
        <p:spPr>
          <a:xfrm>
            <a:off x="5110450" y="4608500"/>
            <a:ext cx="4455600" cy="0"/>
          </a:xfrm>
          <a:prstGeom prst="straightConnector1">
            <a:avLst/>
          </a:prstGeom>
          <a:noFill/>
          <a:ln cap="flat" cmpd="sng" w="9525">
            <a:solidFill>
              <a:schemeClr val="dk1"/>
            </a:solidFill>
            <a:prstDash val="solid"/>
            <a:round/>
            <a:headEnd len="med" w="med" type="none"/>
            <a:tailEnd len="med" w="med" type="none"/>
          </a:ln>
        </p:spPr>
      </p:cxnSp>
      <p:sp>
        <p:nvSpPr>
          <p:cNvPr id="486" name="Google Shape;486;p28"/>
          <p:cNvSpPr txBox="1"/>
          <p:nvPr/>
        </p:nvSpPr>
        <p:spPr>
          <a:xfrm>
            <a:off x="43875" y="4608500"/>
            <a:ext cx="9144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22222"/>
                </a:solidFill>
                <a:highlight>
                  <a:srgbClr val="FFFFFF"/>
                </a:highlight>
              </a:rPr>
              <a:t>Yang, X., Cheng, W., Petzold, L., Wang, W.Y. and Chen, H., 2023. DNA-GPT: Divergent N-Gram Analysis for Training-Free Detection of GPT-Generated Text. </a:t>
            </a:r>
            <a:r>
              <a:rPr i="1" lang="en" sz="1000">
                <a:solidFill>
                  <a:srgbClr val="222222"/>
                </a:solidFill>
                <a:highlight>
                  <a:srgbClr val="FFFFFF"/>
                </a:highlight>
              </a:rPr>
              <a:t>arXiv preprint arXiv:2305.17359</a:t>
            </a:r>
            <a:r>
              <a:rPr lang="en" sz="1000">
                <a:solidFill>
                  <a:srgbClr val="222222"/>
                </a:solidFill>
                <a:highlight>
                  <a:srgbClr val="FFFFFF"/>
                </a:highlight>
              </a:rPr>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29"/>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Existing Tools</a:t>
            </a:r>
            <a:endParaRPr/>
          </a:p>
        </p:txBody>
      </p:sp>
      <p:sp>
        <p:nvSpPr>
          <p:cNvPr id="492" name="Google Shape;492;p29"/>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493" name="Google Shape;493;p29"/>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sp>
        <p:nvSpPr>
          <p:cNvPr id="494" name="Google Shape;494;p29"/>
          <p:cNvSpPr/>
          <p:nvPr/>
        </p:nvSpPr>
        <p:spPr>
          <a:xfrm>
            <a:off x="7985200" y="4242500"/>
            <a:ext cx="443700" cy="366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4"/>
                </a:solidFill>
              </a:rPr>
              <a:t>(AI)</a:t>
            </a:r>
            <a:endParaRPr b="1" sz="1200">
              <a:solidFill>
                <a:schemeClr val="accent4"/>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0"/>
          <p:cNvSpPr txBox="1"/>
          <p:nvPr>
            <p:ph type="title"/>
          </p:nvPr>
        </p:nvSpPr>
        <p:spPr>
          <a:xfrm>
            <a:off x="715100" y="535000"/>
            <a:ext cx="8310900" cy="10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Impact</a:t>
            </a:r>
            <a:r>
              <a:rPr lang="en"/>
              <a:t> of Generative AIs </a:t>
            </a:r>
            <a:endParaRPr/>
          </a:p>
        </p:txBody>
      </p:sp>
      <p:sp>
        <p:nvSpPr>
          <p:cNvPr id="500" name="Google Shape;500;p30"/>
          <p:cNvSpPr txBox="1"/>
          <p:nvPr/>
        </p:nvSpPr>
        <p:spPr>
          <a:xfrm>
            <a:off x="715100" y="2281682"/>
            <a:ext cx="8002500" cy="10467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
                <a:latin typeface="Golos Text"/>
                <a:ea typeface="Golos Text"/>
                <a:cs typeface="Golos Text"/>
                <a:sym typeface="Golos Text"/>
              </a:rPr>
              <a:t>In November 2022, ChatGPT was launched.Within two months of its launch, it had over 100 million subscribers and was labelled “the fastest growing consumer app ever”</a:t>
            </a:r>
            <a:endParaRPr>
              <a:latin typeface="Golos Text"/>
              <a:ea typeface="Golos Text"/>
              <a:cs typeface="Golos Text"/>
              <a:sym typeface="Golos Text"/>
            </a:endParaRPr>
          </a:p>
          <a:p>
            <a:pPr indent="0" lvl="0" marL="0" rtl="0" algn="l">
              <a:spcBef>
                <a:spcPts val="0"/>
              </a:spcBef>
              <a:spcAft>
                <a:spcPts val="0"/>
              </a:spcAft>
              <a:buNone/>
            </a:pPr>
            <a:r>
              <a:t/>
            </a:r>
            <a:endParaRPr>
              <a:latin typeface="Golos Text"/>
              <a:ea typeface="Golos Text"/>
              <a:cs typeface="Golos Text"/>
              <a:sym typeface="Golos Tex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1"/>
          <p:cNvSpPr txBox="1"/>
          <p:nvPr>
            <p:ph type="title"/>
          </p:nvPr>
        </p:nvSpPr>
        <p:spPr>
          <a:xfrm>
            <a:off x="715100" y="535000"/>
            <a:ext cx="8310900" cy="10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of Detection Tools for AI-Generated Text</a:t>
            </a:r>
            <a:endParaRPr/>
          </a:p>
        </p:txBody>
      </p:sp>
      <p:pic>
        <p:nvPicPr>
          <p:cNvPr id="506" name="Google Shape;506;p31"/>
          <p:cNvPicPr preferRelativeResize="0"/>
          <p:nvPr/>
        </p:nvPicPr>
        <p:blipFill>
          <a:blip r:embed="rId3">
            <a:alphaModFix/>
          </a:blip>
          <a:stretch>
            <a:fillRect/>
          </a:stretch>
        </p:blipFill>
        <p:spPr>
          <a:xfrm>
            <a:off x="1676825" y="2148000"/>
            <a:ext cx="6387450" cy="2395300"/>
          </a:xfrm>
          <a:prstGeom prst="rect">
            <a:avLst/>
          </a:prstGeom>
          <a:noFill/>
          <a:ln>
            <a:noFill/>
          </a:ln>
        </p:spPr>
      </p:pic>
      <p:sp>
        <p:nvSpPr>
          <p:cNvPr id="507" name="Google Shape;507;p31"/>
          <p:cNvSpPr txBox="1"/>
          <p:nvPr>
            <p:ph type="title"/>
          </p:nvPr>
        </p:nvSpPr>
        <p:spPr>
          <a:xfrm>
            <a:off x="4854000" y="4823400"/>
            <a:ext cx="4290000" cy="32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https://arxiv.org/ftp/arxiv/papers/2306/2306.15666.pdf</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2"/>
          <p:cNvSpPr txBox="1"/>
          <p:nvPr>
            <p:ph type="title"/>
          </p:nvPr>
        </p:nvSpPr>
        <p:spPr>
          <a:xfrm>
            <a:off x="715100" y="535000"/>
            <a:ext cx="8310900" cy="10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a:t>
            </a:r>
            <a:endParaRPr/>
          </a:p>
        </p:txBody>
      </p:sp>
      <p:sp>
        <p:nvSpPr>
          <p:cNvPr id="513" name="Google Shape;513;p32"/>
          <p:cNvSpPr txBox="1"/>
          <p:nvPr/>
        </p:nvSpPr>
        <p:spPr>
          <a:xfrm>
            <a:off x="715100" y="2048407"/>
            <a:ext cx="80025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Golos Text"/>
              <a:buChar char="●"/>
            </a:pPr>
            <a:r>
              <a:rPr lang="en">
                <a:highlight>
                  <a:srgbClr val="F9F9FE"/>
                </a:highlight>
                <a:latin typeface="Golos Text"/>
                <a:ea typeface="Golos Text"/>
                <a:cs typeface="Golos Text"/>
                <a:sym typeface="Golos Text"/>
              </a:rPr>
              <a:t>Can existing detection tools reliably differentiate between human-written text and AI generated text? </a:t>
            </a:r>
            <a:endParaRPr>
              <a:highlight>
                <a:srgbClr val="F9F9FE"/>
              </a:highlight>
              <a:latin typeface="Golos Text"/>
              <a:ea typeface="Golos Text"/>
              <a:cs typeface="Golos Text"/>
              <a:sym typeface="Golos Text"/>
            </a:endParaRPr>
          </a:p>
          <a:p>
            <a:pPr indent="-317500" lvl="0" marL="457200" rtl="0" algn="l">
              <a:spcBef>
                <a:spcPts val="0"/>
              </a:spcBef>
              <a:spcAft>
                <a:spcPts val="0"/>
              </a:spcAft>
              <a:buSzPts val="1400"/>
              <a:buFont typeface="Golos Text"/>
              <a:buChar char="●"/>
            </a:pPr>
            <a:r>
              <a:rPr lang="en">
                <a:highlight>
                  <a:srgbClr val="F9F9FE"/>
                </a:highlight>
                <a:latin typeface="Golos Text"/>
                <a:ea typeface="Golos Text"/>
                <a:cs typeface="Golos Text"/>
                <a:sym typeface="Golos Text"/>
              </a:rPr>
              <a:t>Do machine translation and content obfuscation techniques affect the detection of AI-generated text?</a:t>
            </a:r>
            <a:endParaRPr>
              <a:latin typeface="Golos Text"/>
              <a:ea typeface="Golos Text"/>
              <a:cs typeface="Golos Text"/>
              <a:sym typeface="Golos Tex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33"/>
          <p:cNvSpPr txBox="1"/>
          <p:nvPr>
            <p:ph type="title"/>
          </p:nvPr>
        </p:nvSpPr>
        <p:spPr>
          <a:xfrm>
            <a:off x="715100" y="77800"/>
            <a:ext cx="8310900" cy="6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519" name="Google Shape;519;p33"/>
          <p:cNvSpPr txBox="1"/>
          <p:nvPr/>
        </p:nvSpPr>
        <p:spPr>
          <a:xfrm>
            <a:off x="715100" y="732750"/>
            <a:ext cx="80025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9F9FE"/>
                </a:highlight>
                <a:latin typeface="Golos Text"/>
                <a:ea typeface="Golos Text"/>
                <a:cs typeface="Golos Text"/>
                <a:sym typeface="Golos Text"/>
              </a:rPr>
              <a:t>The following 14 detection tools were tested</a:t>
            </a:r>
            <a:endParaRPr>
              <a:highlight>
                <a:srgbClr val="F9F9FE"/>
              </a:highlight>
              <a:latin typeface="Golos Text"/>
              <a:ea typeface="Golos Text"/>
              <a:cs typeface="Golos Text"/>
              <a:sym typeface="Golos Text"/>
            </a:endParaRPr>
          </a:p>
          <a:p>
            <a:pPr indent="0" lvl="0" marL="914400" rtl="0" algn="l">
              <a:spcBef>
                <a:spcPts val="0"/>
              </a:spcBef>
              <a:spcAft>
                <a:spcPts val="0"/>
              </a:spcAft>
              <a:buNone/>
            </a:pPr>
            <a:r>
              <a:rPr lang="en">
                <a:highlight>
                  <a:srgbClr val="F9F9FE"/>
                </a:highlight>
                <a:latin typeface="Golos Text"/>
                <a:ea typeface="Golos Text"/>
                <a:cs typeface="Golos Text"/>
                <a:sym typeface="Golos Text"/>
              </a:rPr>
              <a:t>● Check For AI (https://checkforai.com)</a:t>
            </a:r>
            <a:endParaRPr>
              <a:highlight>
                <a:srgbClr val="F9F9FE"/>
              </a:highlight>
              <a:latin typeface="Golos Text"/>
              <a:ea typeface="Golos Text"/>
              <a:cs typeface="Golos Text"/>
              <a:sym typeface="Golos Text"/>
            </a:endParaRPr>
          </a:p>
          <a:p>
            <a:pPr indent="0" lvl="0" marL="914400" rtl="0" algn="l">
              <a:spcBef>
                <a:spcPts val="0"/>
              </a:spcBef>
              <a:spcAft>
                <a:spcPts val="0"/>
              </a:spcAft>
              <a:buNone/>
            </a:pPr>
            <a:r>
              <a:rPr lang="en">
                <a:highlight>
                  <a:srgbClr val="F9F9FE"/>
                </a:highlight>
                <a:latin typeface="Golos Text"/>
                <a:ea typeface="Golos Text"/>
                <a:cs typeface="Golos Text"/>
                <a:sym typeface="Golos Text"/>
              </a:rPr>
              <a:t>● Compilatio (https://ai-detector.compilatio.net/)</a:t>
            </a:r>
            <a:endParaRPr>
              <a:highlight>
                <a:srgbClr val="F9F9FE"/>
              </a:highlight>
              <a:latin typeface="Golos Text"/>
              <a:ea typeface="Golos Text"/>
              <a:cs typeface="Golos Text"/>
              <a:sym typeface="Golos Text"/>
            </a:endParaRPr>
          </a:p>
          <a:p>
            <a:pPr indent="0" lvl="0" marL="914400" rtl="0" algn="l">
              <a:spcBef>
                <a:spcPts val="0"/>
              </a:spcBef>
              <a:spcAft>
                <a:spcPts val="0"/>
              </a:spcAft>
              <a:buNone/>
            </a:pPr>
            <a:r>
              <a:rPr lang="en">
                <a:highlight>
                  <a:srgbClr val="F9F9FE"/>
                </a:highlight>
                <a:latin typeface="Golos Text"/>
                <a:ea typeface="Golos Text"/>
                <a:cs typeface="Golos Text"/>
                <a:sym typeface="Golos Text"/>
              </a:rPr>
              <a:t>● Content at Scale (https://contentatscale.ai/ai-content-detector/)</a:t>
            </a:r>
            <a:endParaRPr>
              <a:highlight>
                <a:srgbClr val="F9F9FE"/>
              </a:highlight>
              <a:latin typeface="Golos Text"/>
              <a:ea typeface="Golos Text"/>
              <a:cs typeface="Golos Text"/>
              <a:sym typeface="Golos Text"/>
            </a:endParaRPr>
          </a:p>
          <a:p>
            <a:pPr indent="0" lvl="0" marL="914400" rtl="0" algn="l">
              <a:spcBef>
                <a:spcPts val="0"/>
              </a:spcBef>
              <a:spcAft>
                <a:spcPts val="0"/>
              </a:spcAft>
              <a:buNone/>
            </a:pPr>
            <a:r>
              <a:rPr lang="en">
                <a:highlight>
                  <a:srgbClr val="F9F9FE"/>
                </a:highlight>
                <a:latin typeface="Golos Text"/>
                <a:ea typeface="Golos Text"/>
                <a:cs typeface="Golos Text"/>
                <a:sym typeface="Golos Text"/>
              </a:rPr>
              <a:t>● Crossplag (https://crossplag.com/ai-content-detector/)</a:t>
            </a:r>
            <a:endParaRPr>
              <a:highlight>
                <a:srgbClr val="F9F9FE"/>
              </a:highlight>
              <a:latin typeface="Golos Text"/>
              <a:ea typeface="Golos Text"/>
              <a:cs typeface="Golos Text"/>
              <a:sym typeface="Golos Text"/>
            </a:endParaRPr>
          </a:p>
          <a:p>
            <a:pPr indent="0" lvl="0" marL="914400" rtl="0" algn="l">
              <a:spcBef>
                <a:spcPts val="0"/>
              </a:spcBef>
              <a:spcAft>
                <a:spcPts val="0"/>
              </a:spcAft>
              <a:buNone/>
            </a:pPr>
            <a:r>
              <a:rPr lang="en">
                <a:highlight>
                  <a:srgbClr val="F9F9FE"/>
                </a:highlight>
                <a:latin typeface="Golos Text"/>
                <a:ea typeface="Golos Text"/>
                <a:cs typeface="Golos Text"/>
                <a:sym typeface="Golos Text"/>
              </a:rPr>
              <a:t>● DetectGPT (https://detectgpt.ericmitchell.ai/)</a:t>
            </a:r>
            <a:endParaRPr>
              <a:highlight>
                <a:srgbClr val="F9F9FE"/>
              </a:highlight>
              <a:latin typeface="Golos Text"/>
              <a:ea typeface="Golos Text"/>
              <a:cs typeface="Golos Text"/>
              <a:sym typeface="Golos Text"/>
            </a:endParaRPr>
          </a:p>
          <a:p>
            <a:pPr indent="0" lvl="0" marL="914400" rtl="0" algn="l">
              <a:spcBef>
                <a:spcPts val="0"/>
              </a:spcBef>
              <a:spcAft>
                <a:spcPts val="0"/>
              </a:spcAft>
              <a:buNone/>
            </a:pPr>
            <a:r>
              <a:rPr lang="en">
                <a:highlight>
                  <a:srgbClr val="F9F9FE"/>
                </a:highlight>
                <a:latin typeface="Golos Text"/>
                <a:ea typeface="Golos Text"/>
                <a:cs typeface="Golos Text"/>
                <a:sym typeface="Golos Text"/>
              </a:rPr>
              <a:t>● Go Winston (https://gowinston.ai)</a:t>
            </a:r>
            <a:endParaRPr>
              <a:highlight>
                <a:srgbClr val="F9F9FE"/>
              </a:highlight>
              <a:latin typeface="Golos Text"/>
              <a:ea typeface="Golos Text"/>
              <a:cs typeface="Golos Text"/>
              <a:sym typeface="Golos Text"/>
            </a:endParaRPr>
          </a:p>
          <a:p>
            <a:pPr indent="0" lvl="0" marL="914400" rtl="0" algn="l">
              <a:spcBef>
                <a:spcPts val="0"/>
              </a:spcBef>
              <a:spcAft>
                <a:spcPts val="0"/>
              </a:spcAft>
              <a:buNone/>
            </a:pPr>
            <a:r>
              <a:rPr lang="en">
                <a:highlight>
                  <a:srgbClr val="F9F9FE"/>
                </a:highlight>
                <a:latin typeface="Golos Text"/>
                <a:ea typeface="Golos Text"/>
                <a:cs typeface="Golos Text"/>
                <a:sym typeface="Golos Text"/>
              </a:rPr>
              <a:t>● GPT Zero (https://gptzero.me/)</a:t>
            </a:r>
            <a:endParaRPr>
              <a:highlight>
                <a:srgbClr val="F9F9FE"/>
              </a:highlight>
              <a:latin typeface="Golos Text"/>
              <a:ea typeface="Golos Text"/>
              <a:cs typeface="Golos Text"/>
              <a:sym typeface="Golos Text"/>
            </a:endParaRPr>
          </a:p>
          <a:p>
            <a:pPr indent="0" lvl="0" marL="914400" rtl="0" algn="l">
              <a:spcBef>
                <a:spcPts val="0"/>
              </a:spcBef>
              <a:spcAft>
                <a:spcPts val="0"/>
              </a:spcAft>
              <a:buNone/>
            </a:pPr>
            <a:r>
              <a:rPr lang="en">
                <a:highlight>
                  <a:srgbClr val="F9F9FE"/>
                </a:highlight>
                <a:latin typeface="Golos Text"/>
                <a:ea typeface="Golos Text"/>
                <a:cs typeface="Golos Text"/>
                <a:sym typeface="Golos Text"/>
              </a:rPr>
              <a:t>● GPT-2 Output Detector Demo (https://openai-openai-detector.hf.space/)</a:t>
            </a:r>
            <a:endParaRPr>
              <a:highlight>
                <a:srgbClr val="F9F9FE"/>
              </a:highlight>
              <a:latin typeface="Golos Text"/>
              <a:ea typeface="Golos Text"/>
              <a:cs typeface="Golos Text"/>
              <a:sym typeface="Golos Text"/>
            </a:endParaRPr>
          </a:p>
          <a:p>
            <a:pPr indent="0" lvl="0" marL="914400" rtl="0" algn="l">
              <a:spcBef>
                <a:spcPts val="0"/>
              </a:spcBef>
              <a:spcAft>
                <a:spcPts val="0"/>
              </a:spcAft>
              <a:buNone/>
            </a:pPr>
            <a:r>
              <a:rPr lang="en">
                <a:highlight>
                  <a:srgbClr val="F9F9FE"/>
                </a:highlight>
                <a:latin typeface="Golos Text"/>
                <a:ea typeface="Golos Text"/>
                <a:cs typeface="Golos Text"/>
                <a:sym typeface="Golos Text"/>
              </a:rPr>
              <a:t>● OpenAI Text Classifier (https://platform.openai.com/ai-text-classifier)</a:t>
            </a:r>
            <a:endParaRPr>
              <a:highlight>
                <a:srgbClr val="F9F9FE"/>
              </a:highlight>
              <a:latin typeface="Golos Text"/>
              <a:ea typeface="Golos Text"/>
              <a:cs typeface="Golos Text"/>
              <a:sym typeface="Golos Text"/>
            </a:endParaRPr>
          </a:p>
          <a:p>
            <a:pPr indent="0" lvl="0" marL="914400" rtl="0" algn="l">
              <a:spcBef>
                <a:spcPts val="0"/>
              </a:spcBef>
              <a:spcAft>
                <a:spcPts val="0"/>
              </a:spcAft>
              <a:buNone/>
            </a:pPr>
            <a:r>
              <a:rPr lang="en">
                <a:highlight>
                  <a:srgbClr val="F9F9FE"/>
                </a:highlight>
                <a:latin typeface="Golos Text"/>
                <a:ea typeface="Golos Text"/>
                <a:cs typeface="Golos Text"/>
                <a:sym typeface="Golos Text"/>
              </a:rPr>
              <a:t>● PlagiarismCheck (https://plagiarismcheck.org/)</a:t>
            </a:r>
            <a:endParaRPr>
              <a:highlight>
                <a:srgbClr val="F9F9FE"/>
              </a:highlight>
              <a:latin typeface="Golos Text"/>
              <a:ea typeface="Golos Text"/>
              <a:cs typeface="Golos Text"/>
              <a:sym typeface="Golos Text"/>
            </a:endParaRPr>
          </a:p>
          <a:p>
            <a:pPr indent="0" lvl="0" marL="914400" rtl="0" algn="l">
              <a:spcBef>
                <a:spcPts val="0"/>
              </a:spcBef>
              <a:spcAft>
                <a:spcPts val="0"/>
              </a:spcAft>
              <a:buNone/>
            </a:pPr>
            <a:r>
              <a:rPr lang="en">
                <a:highlight>
                  <a:srgbClr val="F9F9FE"/>
                </a:highlight>
                <a:latin typeface="Golos Text"/>
                <a:ea typeface="Golos Text"/>
                <a:cs typeface="Golos Text"/>
                <a:sym typeface="Golos Text"/>
              </a:rPr>
              <a:t>● Turnitin (https://demo-ai-writing-10.turnitin.com/home/)</a:t>
            </a:r>
            <a:endParaRPr>
              <a:highlight>
                <a:srgbClr val="F9F9FE"/>
              </a:highlight>
              <a:latin typeface="Golos Text"/>
              <a:ea typeface="Golos Text"/>
              <a:cs typeface="Golos Text"/>
              <a:sym typeface="Golos Text"/>
            </a:endParaRPr>
          </a:p>
          <a:p>
            <a:pPr indent="0" lvl="0" marL="914400" rtl="0" algn="l">
              <a:spcBef>
                <a:spcPts val="0"/>
              </a:spcBef>
              <a:spcAft>
                <a:spcPts val="0"/>
              </a:spcAft>
              <a:buNone/>
            </a:pPr>
            <a:r>
              <a:rPr lang="en">
                <a:highlight>
                  <a:srgbClr val="F9F9FE"/>
                </a:highlight>
                <a:latin typeface="Golos Text"/>
                <a:ea typeface="Golos Text"/>
                <a:cs typeface="Golos Text"/>
                <a:sym typeface="Golos Text"/>
              </a:rPr>
              <a:t>● Writeful GPT Detector (https://x.writefull.com/gpt-detector)</a:t>
            </a:r>
            <a:endParaRPr>
              <a:highlight>
                <a:srgbClr val="F9F9FE"/>
              </a:highlight>
              <a:latin typeface="Golos Text"/>
              <a:ea typeface="Golos Text"/>
              <a:cs typeface="Golos Text"/>
              <a:sym typeface="Golos Text"/>
            </a:endParaRPr>
          </a:p>
          <a:p>
            <a:pPr indent="0" lvl="0" marL="914400" rtl="0" algn="l">
              <a:spcBef>
                <a:spcPts val="0"/>
              </a:spcBef>
              <a:spcAft>
                <a:spcPts val="0"/>
              </a:spcAft>
              <a:buNone/>
            </a:pPr>
            <a:r>
              <a:rPr lang="en">
                <a:highlight>
                  <a:srgbClr val="F9F9FE"/>
                </a:highlight>
                <a:latin typeface="Golos Text"/>
                <a:ea typeface="Golos Text"/>
                <a:cs typeface="Golos Text"/>
                <a:sym typeface="Golos Text"/>
              </a:rPr>
              <a:t>● Writer (https://writer.com/ai-content-detector/)</a:t>
            </a:r>
            <a:endParaRPr>
              <a:highlight>
                <a:srgbClr val="F9F9FE"/>
              </a:highlight>
              <a:latin typeface="Golos Text"/>
              <a:ea typeface="Golos Text"/>
              <a:cs typeface="Golos Text"/>
              <a:sym typeface="Golos Text"/>
            </a:endParaRPr>
          </a:p>
          <a:p>
            <a:pPr indent="0" lvl="0" marL="914400" rtl="0" algn="l">
              <a:spcBef>
                <a:spcPts val="0"/>
              </a:spcBef>
              <a:spcAft>
                <a:spcPts val="0"/>
              </a:spcAft>
              <a:buNone/>
            </a:pPr>
            <a:r>
              <a:rPr lang="en">
                <a:highlight>
                  <a:srgbClr val="F9F9FE"/>
                </a:highlight>
                <a:latin typeface="Golos Text"/>
                <a:ea typeface="Golos Text"/>
                <a:cs typeface="Golos Text"/>
                <a:sym typeface="Golos Text"/>
              </a:rPr>
              <a:t>● ZeroGPT (https://www.zerogpt.com/)</a:t>
            </a:r>
            <a:endParaRPr>
              <a:highlight>
                <a:srgbClr val="F9F9FE"/>
              </a:highlight>
              <a:latin typeface="Golos Text"/>
              <a:ea typeface="Golos Text"/>
              <a:cs typeface="Golos Text"/>
              <a:sym typeface="Golos Text"/>
            </a:endParaRPr>
          </a:p>
          <a:p>
            <a:pPr indent="0" lvl="0" marL="914400" rtl="0" algn="l">
              <a:spcBef>
                <a:spcPts val="0"/>
              </a:spcBef>
              <a:spcAft>
                <a:spcPts val="0"/>
              </a:spcAft>
              <a:buNone/>
            </a:pPr>
            <a:r>
              <a:t/>
            </a:r>
            <a:endParaRPr>
              <a:highlight>
                <a:srgbClr val="F9F9FE"/>
              </a:highlight>
              <a:latin typeface="Golos Text"/>
              <a:ea typeface="Golos Text"/>
              <a:cs typeface="Golos Text"/>
              <a:sym typeface="Golos Text"/>
            </a:endParaRPr>
          </a:p>
          <a:p>
            <a:pPr indent="0" lvl="0" marL="914400" rtl="0" algn="l">
              <a:spcBef>
                <a:spcPts val="0"/>
              </a:spcBef>
              <a:spcAft>
                <a:spcPts val="0"/>
              </a:spcAft>
              <a:buNone/>
            </a:pPr>
            <a:r>
              <a:t/>
            </a:r>
            <a:endParaRPr>
              <a:highlight>
                <a:srgbClr val="F9F9FE"/>
              </a:highlight>
              <a:latin typeface="Golos Text"/>
              <a:ea typeface="Golos Text"/>
              <a:cs typeface="Golos Text"/>
              <a:sym typeface="Golos Tex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4"/>
          <p:cNvSpPr txBox="1"/>
          <p:nvPr>
            <p:ph type="title"/>
          </p:nvPr>
        </p:nvSpPr>
        <p:spPr>
          <a:xfrm>
            <a:off x="715100" y="535000"/>
            <a:ext cx="8310900" cy="10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525" name="Google Shape;525;p34"/>
          <p:cNvSpPr txBox="1"/>
          <p:nvPr/>
        </p:nvSpPr>
        <p:spPr>
          <a:xfrm>
            <a:off x="715100" y="2048407"/>
            <a:ext cx="800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Golos Text"/>
              <a:ea typeface="Golos Text"/>
              <a:cs typeface="Golos Text"/>
              <a:sym typeface="Golos Text"/>
            </a:endParaRPr>
          </a:p>
        </p:txBody>
      </p:sp>
      <p:sp>
        <p:nvSpPr>
          <p:cNvPr id="526" name="Google Shape;526;p34"/>
          <p:cNvSpPr txBox="1"/>
          <p:nvPr/>
        </p:nvSpPr>
        <p:spPr>
          <a:xfrm>
            <a:off x="715100" y="1767199"/>
            <a:ext cx="8002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9F9FE"/>
                </a:highlight>
                <a:latin typeface="Golos Text"/>
                <a:ea typeface="Golos Text"/>
                <a:cs typeface="Golos Text"/>
                <a:sym typeface="Golos Text"/>
              </a:rPr>
              <a:t>● human-written (01-Hum)</a:t>
            </a:r>
            <a:endParaRPr>
              <a:highlight>
                <a:srgbClr val="F9F9FE"/>
              </a:highlight>
              <a:latin typeface="Golos Text"/>
              <a:ea typeface="Golos Text"/>
              <a:cs typeface="Golos Text"/>
              <a:sym typeface="Golos Text"/>
            </a:endParaRPr>
          </a:p>
          <a:p>
            <a:pPr indent="0" lvl="0" marL="0" rtl="0" algn="l">
              <a:spcBef>
                <a:spcPts val="0"/>
              </a:spcBef>
              <a:spcAft>
                <a:spcPts val="0"/>
              </a:spcAft>
              <a:buNone/>
            </a:pPr>
            <a:r>
              <a:rPr lang="en">
                <a:highlight>
                  <a:srgbClr val="F9F9FE"/>
                </a:highlight>
                <a:latin typeface="Golos Text"/>
                <a:ea typeface="Golos Text"/>
                <a:cs typeface="Golos Text"/>
                <a:sym typeface="Golos Text"/>
              </a:rPr>
              <a:t>● human-written in a non-English language with a subsequent AI/machine Translation to English (02-MT)</a:t>
            </a:r>
            <a:endParaRPr>
              <a:highlight>
                <a:srgbClr val="F9F9FE"/>
              </a:highlight>
              <a:latin typeface="Golos Text"/>
              <a:ea typeface="Golos Text"/>
              <a:cs typeface="Golos Text"/>
              <a:sym typeface="Golos Text"/>
            </a:endParaRPr>
          </a:p>
          <a:p>
            <a:pPr indent="0" lvl="0" marL="0" rtl="0" algn="l">
              <a:spcBef>
                <a:spcPts val="0"/>
              </a:spcBef>
              <a:spcAft>
                <a:spcPts val="0"/>
              </a:spcAft>
              <a:buNone/>
            </a:pPr>
            <a:r>
              <a:rPr lang="en">
                <a:highlight>
                  <a:srgbClr val="F9F9FE"/>
                </a:highlight>
                <a:latin typeface="Golos Text"/>
                <a:ea typeface="Golos Text"/>
                <a:cs typeface="Golos Text"/>
                <a:sym typeface="Golos Text"/>
              </a:rPr>
              <a:t>● AI-generated text (03-AI and 04-AI)</a:t>
            </a:r>
            <a:endParaRPr>
              <a:highlight>
                <a:srgbClr val="F9F9FE"/>
              </a:highlight>
              <a:latin typeface="Golos Text"/>
              <a:ea typeface="Golos Text"/>
              <a:cs typeface="Golos Text"/>
              <a:sym typeface="Golos Text"/>
            </a:endParaRPr>
          </a:p>
          <a:p>
            <a:pPr indent="0" lvl="0" marL="0" rtl="0" algn="l">
              <a:spcBef>
                <a:spcPts val="0"/>
              </a:spcBef>
              <a:spcAft>
                <a:spcPts val="0"/>
              </a:spcAft>
              <a:buNone/>
            </a:pPr>
            <a:r>
              <a:rPr lang="en">
                <a:highlight>
                  <a:srgbClr val="F9F9FE"/>
                </a:highlight>
                <a:latin typeface="Golos Text"/>
                <a:ea typeface="Golos Text"/>
                <a:cs typeface="Golos Text"/>
                <a:sym typeface="Golos Text"/>
              </a:rPr>
              <a:t>● AI-generated text with subsequent human manual edits  (05-ManEd)</a:t>
            </a:r>
            <a:endParaRPr>
              <a:highlight>
                <a:srgbClr val="F9F9FE"/>
              </a:highlight>
              <a:latin typeface="Golos Text"/>
              <a:ea typeface="Golos Text"/>
              <a:cs typeface="Golos Text"/>
              <a:sym typeface="Golos Text"/>
            </a:endParaRPr>
          </a:p>
          <a:p>
            <a:pPr indent="0" lvl="0" marL="0" rtl="0" algn="l">
              <a:spcBef>
                <a:spcPts val="0"/>
              </a:spcBef>
              <a:spcAft>
                <a:spcPts val="0"/>
              </a:spcAft>
              <a:buNone/>
            </a:pPr>
            <a:r>
              <a:rPr lang="en">
                <a:highlight>
                  <a:srgbClr val="F9F9FE"/>
                </a:highlight>
                <a:latin typeface="Golos Text"/>
                <a:ea typeface="Golos Text"/>
                <a:cs typeface="Golos Text"/>
                <a:sym typeface="Golos Text"/>
              </a:rPr>
              <a:t>● AI-generated text with subsequent AI/machine paraphrase (06-Para)</a:t>
            </a:r>
            <a:endParaRPr>
              <a:highlight>
                <a:srgbClr val="F9F9FE"/>
              </a:highlight>
              <a:latin typeface="Golos Text"/>
              <a:ea typeface="Golos Text"/>
              <a:cs typeface="Golos Text"/>
              <a:sym typeface="Golos Text"/>
            </a:endParaRPr>
          </a:p>
          <a:p>
            <a:pPr indent="0" lvl="0" marL="914400" rtl="0" algn="l">
              <a:spcBef>
                <a:spcPts val="0"/>
              </a:spcBef>
              <a:spcAft>
                <a:spcPts val="0"/>
              </a:spcAft>
              <a:buNone/>
            </a:pPr>
            <a:r>
              <a:t/>
            </a:r>
            <a:endParaRPr>
              <a:highlight>
                <a:srgbClr val="F9F9FE"/>
              </a:highlight>
              <a:latin typeface="Golos Text"/>
              <a:ea typeface="Golos Text"/>
              <a:cs typeface="Golos Text"/>
              <a:sym typeface="Golos Text"/>
            </a:endParaRPr>
          </a:p>
          <a:p>
            <a:pPr indent="0" lvl="0" marL="914400" rtl="0" algn="l">
              <a:spcBef>
                <a:spcPts val="0"/>
              </a:spcBef>
              <a:spcAft>
                <a:spcPts val="0"/>
              </a:spcAft>
              <a:buNone/>
            </a:pPr>
            <a:r>
              <a:rPr lang="en">
                <a:highlight>
                  <a:srgbClr val="F9F9FE"/>
                </a:highlight>
                <a:latin typeface="Golos Text"/>
                <a:ea typeface="Golos Text"/>
                <a:cs typeface="Golos Text"/>
                <a:sym typeface="Golos Text"/>
              </a:rPr>
              <a:t> </a:t>
            </a:r>
            <a:endParaRPr>
              <a:highlight>
                <a:srgbClr val="F9F9FE"/>
              </a:highlight>
              <a:latin typeface="Golos Text"/>
              <a:ea typeface="Golos Text"/>
              <a:cs typeface="Golos Text"/>
              <a:sym typeface="Golos Tex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5"/>
          <p:cNvSpPr txBox="1"/>
          <p:nvPr>
            <p:ph type="title"/>
          </p:nvPr>
        </p:nvSpPr>
        <p:spPr>
          <a:xfrm>
            <a:off x="715100" y="135850"/>
            <a:ext cx="8310900" cy="5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a:t>
            </a:r>
            <a:endParaRPr/>
          </a:p>
        </p:txBody>
      </p:sp>
      <p:sp>
        <p:nvSpPr>
          <p:cNvPr id="532" name="Google Shape;532;p35"/>
          <p:cNvSpPr txBox="1"/>
          <p:nvPr/>
        </p:nvSpPr>
        <p:spPr>
          <a:xfrm>
            <a:off x="715100" y="2048407"/>
            <a:ext cx="800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Golos Text"/>
              <a:ea typeface="Golos Text"/>
              <a:cs typeface="Golos Text"/>
              <a:sym typeface="Golos Text"/>
            </a:endParaRPr>
          </a:p>
        </p:txBody>
      </p:sp>
      <p:grpSp>
        <p:nvGrpSpPr>
          <p:cNvPr id="533" name="Google Shape;533;p35"/>
          <p:cNvGrpSpPr/>
          <p:nvPr/>
        </p:nvGrpSpPr>
        <p:grpSpPr>
          <a:xfrm>
            <a:off x="2885779" y="707646"/>
            <a:ext cx="3730171" cy="4290615"/>
            <a:chOff x="2885779" y="707646"/>
            <a:chExt cx="3730171" cy="4290615"/>
          </a:xfrm>
        </p:grpSpPr>
        <p:pic>
          <p:nvPicPr>
            <p:cNvPr id="534" name="Google Shape;534;p35"/>
            <p:cNvPicPr preferRelativeResize="0"/>
            <p:nvPr/>
          </p:nvPicPr>
          <p:blipFill>
            <a:blip r:embed="rId3">
              <a:alphaModFix/>
            </a:blip>
            <a:stretch>
              <a:fillRect/>
            </a:stretch>
          </p:blipFill>
          <p:spPr>
            <a:xfrm>
              <a:off x="2894850" y="707646"/>
              <a:ext cx="3721100" cy="3592500"/>
            </a:xfrm>
            <a:prstGeom prst="rect">
              <a:avLst/>
            </a:prstGeom>
            <a:noFill/>
            <a:ln>
              <a:noFill/>
            </a:ln>
          </p:spPr>
        </p:pic>
        <p:pic>
          <p:nvPicPr>
            <p:cNvPr id="535" name="Google Shape;535;p35"/>
            <p:cNvPicPr preferRelativeResize="0"/>
            <p:nvPr/>
          </p:nvPicPr>
          <p:blipFill>
            <a:blip r:embed="rId4">
              <a:alphaModFix/>
            </a:blip>
            <a:stretch>
              <a:fillRect/>
            </a:stretch>
          </p:blipFill>
          <p:spPr>
            <a:xfrm>
              <a:off x="2885779" y="4269296"/>
              <a:ext cx="3721100" cy="728965"/>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6"/>
          <p:cNvSpPr txBox="1"/>
          <p:nvPr>
            <p:ph type="title"/>
          </p:nvPr>
        </p:nvSpPr>
        <p:spPr>
          <a:xfrm>
            <a:off x="416550" y="2050200"/>
            <a:ext cx="8310900" cy="1043100"/>
          </a:xfrm>
          <a:prstGeom prst="rect">
            <a:avLst/>
          </a:prstGeom>
        </p:spPr>
        <p:txBody>
          <a:bodyPr anchorCtr="0" anchor="t" bIns="91425" lIns="91425" spcFirstLastPara="1" rIns="91425" wrap="square" tIns="91425">
            <a:noAutofit/>
          </a:bodyPr>
          <a:lstStyle/>
          <a:p>
            <a:pPr indent="0" lvl="0" marL="3200400" rtl="0" algn="l">
              <a:spcBef>
                <a:spcPts val="0"/>
              </a:spcBef>
              <a:spcAft>
                <a:spcPts val="0"/>
              </a:spcAft>
              <a:buNone/>
            </a:pPr>
            <a:r>
              <a:rPr lang="en"/>
              <a:t>Results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9"/>
          <p:cNvSpPr txBox="1"/>
          <p:nvPr>
            <p:ph type="title"/>
          </p:nvPr>
        </p:nvSpPr>
        <p:spPr>
          <a:xfrm>
            <a:off x="715100" y="154720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79" name="Google Shape;179;p19"/>
          <p:cNvSpPr txBox="1"/>
          <p:nvPr>
            <p:ph idx="1" type="subTitle"/>
          </p:nvPr>
        </p:nvSpPr>
        <p:spPr>
          <a:xfrm>
            <a:off x="2050814" y="154720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80" name="Google Shape;180;p19"/>
          <p:cNvSpPr txBox="1"/>
          <p:nvPr>
            <p:ph idx="2"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cxnSp>
        <p:nvCxnSpPr>
          <p:cNvPr id="181" name="Google Shape;181;p19"/>
          <p:cNvCxnSpPr/>
          <p:nvPr/>
        </p:nvCxnSpPr>
        <p:spPr>
          <a:xfrm>
            <a:off x="1259000" y="1788550"/>
            <a:ext cx="552600" cy="0"/>
          </a:xfrm>
          <a:prstGeom prst="straightConnector1">
            <a:avLst/>
          </a:prstGeom>
          <a:noFill/>
          <a:ln cap="flat" cmpd="sng" w="19050">
            <a:solidFill>
              <a:schemeClr val="dk1"/>
            </a:solidFill>
            <a:prstDash val="solid"/>
            <a:round/>
            <a:headEnd len="med" w="med" type="none"/>
            <a:tailEnd len="med" w="med" type="stealth"/>
          </a:ln>
        </p:spPr>
      </p:cxnSp>
      <p:sp>
        <p:nvSpPr>
          <p:cNvPr id="182" name="Google Shape;182;p19"/>
          <p:cNvSpPr txBox="1"/>
          <p:nvPr>
            <p:ph idx="3" type="title"/>
          </p:nvPr>
        </p:nvSpPr>
        <p:spPr>
          <a:xfrm>
            <a:off x="715100" y="222490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83" name="Google Shape;183;p19"/>
          <p:cNvSpPr txBox="1"/>
          <p:nvPr>
            <p:ph idx="4" type="subTitle"/>
          </p:nvPr>
        </p:nvSpPr>
        <p:spPr>
          <a:xfrm>
            <a:off x="2050814" y="222490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Traditional Approaches</a:t>
            </a:r>
            <a:endParaRPr/>
          </a:p>
        </p:txBody>
      </p:sp>
      <p:sp>
        <p:nvSpPr>
          <p:cNvPr id="184" name="Google Shape;184;p19"/>
          <p:cNvSpPr txBox="1"/>
          <p:nvPr>
            <p:ph idx="5" type="title"/>
          </p:nvPr>
        </p:nvSpPr>
        <p:spPr>
          <a:xfrm>
            <a:off x="715100" y="290260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85" name="Google Shape;185;p19"/>
          <p:cNvSpPr txBox="1"/>
          <p:nvPr>
            <p:ph idx="6" type="subTitle"/>
          </p:nvPr>
        </p:nvSpPr>
        <p:spPr>
          <a:xfrm>
            <a:off x="2050814" y="358030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ML based Approaches</a:t>
            </a:r>
            <a:endParaRPr/>
          </a:p>
        </p:txBody>
      </p:sp>
      <p:sp>
        <p:nvSpPr>
          <p:cNvPr id="186" name="Google Shape;186;p19"/>
          <p:cNvSpPr txBox="1"/>
          <p:nvPr>
            <p:ph idx="7" type="title"/>
          </p:nvPr>
        </p:nvSpPr>
        <p:spPr>
          <a:xfrm>
            <a:off x="715100" y="358030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87" name="Google Shape;187;p19"/>
          <p:cNvSpPr txBox="1"/>
          <p:nvPr>
            <p:ph idx="8" type="subTitle"/>
          </p:nvPr>
        </p:nvSpPr>
        <p:spPr>
          <a:xfrm>
            <a:off x="2050814" y="290260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Existing Tools</a:t>
            </a:r>
            <a:endParaRPr/>
          </a:p>
        </p:txBody>
      </p:sp>
      <p:cxnSp>
        <p:nvCxnSpPr>
          <p:cNvPr id="188" name="Google Shape;188;p19"/>
          <p:cNvCxnSpPr/>
          <p:nvPr/>
        </p:nvCxnSpPr>
        <p:spPr>
          <a:xfrm>
            <a:off x="1259000" y="2466050"/>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189" name="Google Shape;189;p19"/>
          <p:cNvCxnSpPr/>
          <p:nvPr/>
        </p:nvCxnSpPr>
        <p:spPr>
          <a:xfrm>
            <a:off x="1259000" y="3143550"/>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190" name="Google Shape;190;p19"/>
          <p:cNvCxnSpPr/>
          <p:nvPr/>
        </p:nvCxnSpPr>
        <p:spPr>
          <a:xfrm>
            <a:off x="1259000" y="3821050"/>
            <a:ext cx="552600" cy="0"/>
          </a:xfrm>
          <a:prstGeom prst="straightConnector1">
            <a:avLst/>
          </a:prstGeom>
          <a:noFill/>
          <a:ln cap="flat" cmpd="sng" w="19050">
            <a:solidFill>
              <a:schemeClr val="dk1"/>
            </a:solidFill>
            <a:prstDash val="solid"/>
            <a:round/>
            <a:headEnd len="med" w="med" type="none"/>
            <a:tailEnd len="med" w="med" type="stealth"/>
          </a:ln>
        </p:spPr>
      </p:cxnSp>
      <p:sp>
        <p:nvSpPr>
          <p:cNvPr id="191" name="Google Shape;191;p19"/>
          <p:cNvSpPr txBox="1"/>
          <p:nvPr>
            <p:ph idx="7" type="title"/>
          </p:nvPr>
        </p:nvSpPr>
        <p:spPr>
          <a:xfrm>
            <a:off x="715100" y="426610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92" name="Google Shape;192;p19"/>
          <p:cNvSpPr txBox="1"/>
          <p:nvPr>
            <p:ph idx="8" type="subTitle"/>
          </p:nvPr>
        </p:nvSpPr>
        <p:spPr>
          <a:xfrm>
            <a:off x="2050814" y="426610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Proposed method</a:t>
            </a:r>
            <a:endParaRPr/>
          </a:p>
        </p:txBody>
      </p:sp>
      <p:cxnSp>
        <p:nvCxnSpPr>
          <p:cNvPr id="193" name="Google Shape;193;p19"/>
          <p:cNvCxnSpPr/>
          <p:nvPr/>
        </p:nvCxnSpPr>
        <p:spPr>
          <a:xfrm>
            <a:off x="1259000" y="450685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7"/>
          <p:cNvSpPr txBox="1"/>
          <p:nvPr>
            <p:ph type="title"/>
          </p:nvPr>
        </p:nvSpPr>
        <p:spPr>
          <a:xfrm>
            <a:off x="416550" y="244975"/>
            <a:ext cx="8310900" cy="4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Accuracy of the detection tools (binary approach) </a:t>
            </a:r>
            <a:endParaRPr sz="2000"/>
          </a:p>
        </p:txBody>
      </p:sp>
      <p:grpSp>
        <p:nvGrpSpPr>
          <p:cNvPr id="546" name="Google Shape;546;p37"/>
          <p:cNvGrpSpPr/>
          <p:nvPr/>
        </p:nvGrpSpPr>
        <p:grpSpPr>
          <a:xfrm>
            <a:off x="1643389" y="769300"/>
            <a:ext cx="5067308" cy="3295100"/>
            <a:chOff x="1643429" y="769325"/>
            <a:chExt cx="5852746" cy="4083654"/>
          </a:xfrm>
        </p:grpSpPr>
        <p:pic>
          <p:nvPicPr>
            <p:cNvPr id="547" name="Google Shape;547;p37"/>
            <p:cNvPicPr preferRelativeResize="0"/>
            <p:nvPr/>
          </p:nvPicPr>
          <p:blipFill>
            <a:blip r:embed="rId3">
              <a:alphaModFix/>
            </a:blip>
            <a:stretch>
              <a:fillRect/>
            </a:stretch>
          </p:blipFill>
          <p:spPr>
            <a:xfrm>
              <a:off x="1647825" y="769325"/>
              <a:ext cx="5848350" cy="2505075"/>
            </a:xfrm>
            <a:prstGeom prst="rect">
              <a:avLst/>
            </a:prstGeom>
            <a:noFill/>
            <a:ln>
              <a:noFill/>
            </a:ln>
          </p:spPr>
        </p:pic>
        <p:pic>
          <p:nvPicPr>
            <p:cNvPr id="548" name="Google Shape;548;p37"/>
            <p:cNvPicPr preferRelativeResize="0"/>
            <p:nvPr/>
          </p:nvPicPr>
          <p:blipFill>
            <a:blip r:embed="rId4">
              <a:alphaModFix/>
            </a:blip>
            <a:stretch>
              <a:fillRect/>
            </a:stretch>
          </p:blipFill>
          <p:spPr>
            <a:xfrm>
              <a:off x="1643429" y="3274400"/>
              <a:ext cx="5848350" cy="1578579"/>
            </a:xfrm>
            <a:prstGeom prst="rect">
              <a:avLst/>
            </a:prstGeom>
            <a:noFill/>
            <a:ln>
              <a:noFill/>
            </a:ln>
          </p:spPr>
        </p:pic>
      </p:grpSp>
      <p:sp>
        <p:nvSpPr>
          <p:cNvPr id="549" name="Google Shape;549;p37"/>
          <p:cNvSpPr txBox="1"/>
          <p:nvPr>
            <p:ph type="title"/>
          </p:nvPr>
        </p:nvSpPr>
        <p:spPr>
          <a:xfrm>
            <a:off x="416550" y="4497650"/>
            <a:ext cx="8310900" cy="4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0000"/>
                </a:solidFill>
                <a:latin typeface="Arial"/>
                <a:ea typeface="Arial"/>
                <a:cs typeface="Arial"/>
                <a:sym typeface="Arial"/>
              </a:rPr>
              <a:t>ACC_bin = (TN + TP) / (TN + PTN + TP + PTP + FN + PFN + FP + PFP + UNC)</a:t>
            </a:r>
            <a:endParaRPr sz="15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38"/>
          <p:cNvSpPr txBox="1"/>
          <p:nvPr>
            <p:ph type="title"/>
          </p:nvPr>
        </p:nvSpPr>
        <p:spPr>
          <a:xfrm>
            <a:off x="416550" y="127050"/>
            <a:ext cx="8310900" cy="46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Accuracy of the detection tools(semi-binary approach)</a:t>
            </a:r>
            <a:endParaRPr sz="2000"/>
          </a:p>
        </p:txBody>
      </p:sp>
      <p:grpSp>
        <p:nvGrpSpPr>
          <p:cNvPr id="555" name="Google Shape;555;p38"/>
          <p:cNvGrpSpPr/>
          <p:nvPr/>
        </p:nvGrpSpPr>
        <p:grpSpPr>
          <a:xfrm>
            <a:off x="1832652" y="724868"/>
            <a:ext cx="4943848" cy="3438696"/>
            <a:chOff x="1614941" y="723900"/>
            <a:chExt cx="5900284" cy="4076700"/>
          </a:xfrm>
        </p:grpSpPr>
        <p:pic>
          <p:nvPicPr>
            <p:cNvPr id="556" name="Google Shape;556;p38"/>
            <p:cNvPicPr preferRelativeResize="0"/>
            <p:nvPr/>
          </p:nvPicPr>
          <p:blipFill>
            <a:blip r:embed="rId3">
              <a:alphaModFix/>
            </a:blip>
            <a:stretch>
              <a:fillRect/>
            </a:stretch>
          </p:blipFill>
          <p:spPr>
            <a:xfrm>
              <a:off x="1628775" y="723900"/>
              <a:ext cx="5886450" cy="3171825"/>
            </a:xfrm>
            <a:prstGeom prst="rect">
              <a:avLst/>
            </a:prstGeom>
            <a:noFill/>
            <a:ln>
              <a:noFill/>
            </a:ln>
          </p:spPr>
        </p:pic>
        <p:pic>
          <p:nvPicPr>
            <p:cNvPr id="557" name="Google Shape;557;p38"/>
            <p:cNvPicPr preferRelativeResize="0"/>
            <p:nvPr/>
          </p:nvPicPr>
          <p:blipFill>
            <a:blip r:embed="rId4">
              <a:alphaModFix/>
            </a:blip>
            <a:stretch>
              <a:fillRect/>
            </a:stretch>
          </p:blipFill>
          <p:spPr>
            <a:xfrm>
              <a:off x="1614941" y="3857625"/>
              <a:ext cx="5895975" cy="942975"/>
            </a:xfrm>
            <a:prstGeom prst="rect">
              <a:avLst/>
            </a:prstGeom>
            <a:noFill/>
            <a:ln>
              <a:noFill/>
            </a:ln>
          </p:spPr>
        </p:pic>
      </p:grpSp>
      <p:sp>
        <p:nvSpPr>
          <p:cNvPr id="558" name="Google Shape;558;p38"/>
          <p:cNvSpPr txBox="1"/>
          <p:nvPr>
            <p:ph type="title"/>
          </p:nvPr>
        </p:nvSpPr>
        <p:spPr>
          <a:xfrm>
            <a:off x="416550" y="4470450"/>
            <a:ext cx="8310900" cy="46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ACC_SEMIBIN = (TN + TP + 0.5 × PTN + 0.5 × PTP) / (TN + PTN + TP + PTP + FN + PFN + FP + PFP + UNC)</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9"/>
          <p:cNvSpPr txBox="1"/>
          <p:nvPr>
            <p:ph type="title"/>
          </p:nvPr>
        </p:nvSpPr>
        <p:spPr>
          <a:xfrm>
            <a:off x="416550" y="145200"/>
            <a:ext cx="8310900" cy="4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Logarithmic approach to accuracy evaluation </a:t>
            </a:r>
            <a:endParaRPr sz="2000"/>
          </a:p>
        </p:txBody>
      </p:sp>
      <p:grpSp>
        <p:nvGrpSpPr>
          <p:cNvPr id="564" name="Google Shape;564;p39"/>
          <p:cNvGrpSpPr/>
          <p:nvPr/>
        </p:nvGrpSpPr>
        <p:grpSpPr>
          <a:xfrm>
            <a:off x="3126750" y="787325"/>
            <a:ext cx="5600700" cy="4013275"/>
            <a:chOff x="3126750" y="787325"/>
            <a:chExt cx="5600700" cy="4013275"/>
          </a:xfrm>
        </p:grpSpPr>
        <p:pic>
          <p:nvPicPr>
            <p:cNvPr id="565" name="Google Shape;565;p39"/>
            <p:cNvPicPr preferRelativeResize="0"/>
            <p:nvPr/>
          </p:nvPicPr>
          <p:blipFill>
            <a:blip r:embed="rId3">
              <a:alphaModFix/>
            </a:blip>
            <a:stretch>
              <a:fillRect/>
            </a:stretch>
          </p:blipFill>
          <p:spPr>
            <a:xfrm>
              <a:off x="3126750" y="787325"/>
              <a:ext cx="5600700" cy="3171825"/>
            </a:xfrm>
            <a:prstGeom prst="rect">
              <a:avLst/>
            </a:prstGeom>
            <a:noFill/>
            <a:ln>
              <a:noFill/>
            </a:ln>
          </p:spPr>
        </p:pic>
        <p:pic>
          <p:nvPicPr>
            <p:cNvPr id="566" name="Google Shape;566;p39"/>
            <p:cNvPicPr preferRelativeResize="0"/>
            <p:nvPr/>
          </p:nvPicPr>
          <p:blipFill>
            <a:blip r:embed="rId4">
              <a:alphaModFix/>
            </a:blip>
            <a:stretch>
              <a:fillRect/>
            </a:stretch>
          </p:blipFill>
          <p:spPr>
            <a:xfrm>
              <a:off x="3126750" y="3921050"/>
              <a:ext cx="5600699" cy="879550"/>
            </a:xfrm>
            <a:prstGeom prst="rect">
              <a:avLst/>
            </a:prstGeom>
            <a:noFill/>
            <a:ln>
              <a:noFill/>
            </a:ln>
          </p:spPr>
        </p:pic>
      </p:grpSp>
      <p:pic>
        <p:nvPicPr>
          <p:cNvPr id="567" name="Google Shape;567;p39"/>
          <p:cNvPicPr preferRelativeResize="0"/>
          <p:nvPr/>
        </p:nvPicPr>
        <p:blipFill>
          <a:blip r:embed="rId5">
            <a:alphaModFix/>
          </a:blip>
          <a:stretch>
            <a:fillRect/>
          </a:stretch>
        </p:blipFill>
        <p:spPr>
          <a:xfrm>
            <a:off x="264000" y="1944583"/>
            <a:ext cx="2397450" cy="1254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0"/>
          <p:cNvSpPr txBox="1"/>
          <p:nvPr>
            <p:ph type="title"/>
          </p:nvPr>
        </p:nvSpPr>
        <p:spPr>
          <a:xfrm>
            <a:off x="416550" y="118000"/>
            <a:ext cx="8310900" cy="10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Overall accuracy for each tool calculated as an average of all approaches discussed</a:t>
            </a:r>
            <a:endParaRPr sz="2000"/>
          </a:p>
        </p:txBody>
      </p:sp>
      <p:pic>
        <p:nvPicPr>
          <p:cNvPr id="573" name="Google Shape;573;p40"/>
          <p:cNvPicPr preferRelativeResize="0"/>
          <p:nvPr/>
        </p:nvPicPr>
        <p:blipFill>
          <a:blip r:embed="rId3">
            <a:alphaModFix/>
          </a:blip>
          <a:stretch>
            <a:fillRect/>
          </a:stretch>
        </p:blipFill>
        <p:spPr>
          <a:xfrm>
            <a:off x="1081088" y="1313500"/>
            <a:ext cx="6981825" cy="3057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1"/>
          <p:cNvSpPr txBox="1"/>
          <p:nvPr>
            <p:ph type="title"/>
          </p:nvPr>
        </p:nvSpPr>
        <p:spPr>
          <a:xfrm>
            <a:off x="416550" y="136125"/>
            <a:ext cx="8310900" cy="10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Overall accuracy for each document type (calculated as an average of all approaches discussed)</a:t>
            </a:r>
            <a:endParaRPr sz="2000"/>
          </a:p>
        </p:txBody>
      </p:sp>
      <p:pic>
        <p:nvPicPr>
          <p:cNvPr id="579" name="Google Shape;579;p41"/>
          <p:cNvPicPr preferRelativeResize="0"/>
          <p:nvPr/>
        </p:nvPicPr>
        <p:blipFill>
          <a:blip r:embed="rId3">
            <a:alphaModFix/>
          </a:blip>
          <a:stretch>
            <a:fillRect/>
          </a:stretch>
        </p:blipFill>
        <p:spPr>
          <a:xfrm>
            <a:off x="1582063" y="1109825"/>
            <a:ext cx="5979874" cy="3699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42"/>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based Approaches</a:t>
            </a:r>
            <a:endParaRPr/>
          </a:p>
        </p:txBody>
      </p:sp>
      <p:sp>
        <p:nvSpPr>
          <p:cNvPr id="585" name="Google Shape;585;p42"/>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586" name="Google Shape;586;p42"/>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sp>
        <p:nvSpPr>
          <p:cNvPr id="587" name="Google Shape;587;p42"/>
          <p:cNvSpPr/>
          <p:nvPr/>
        </p:nvSpPr>
        <p:spPr>
          <a:xfrm>
            <a:off x="7985200" y="4242500"/>
            <a:ext cx="443700" cy="366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4"/>
                </a:solidFill>
              </a:rPr>
              <a:t>(AI)</a:t>
            </a:r>
            <a:endParaRPr b="1" sz="1200">
              <a:solidFill>
                <a:schemeClr val="accent4"/>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43"/>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Classifier models </a:t>
            </a:r>
            <a:endParaRPr/>
          </a:p>
        </p:txBody>
      </p:sp>
      <p:pic>
        <p:nvPicPr>
          <p:cNvPr id="593" name="Google Shape;593;p43"/>
          <p:cNvPicPr preferRelativeResize="0"/>
          <p:nvPr/>
        </p:nvPicPr>
        <p:blipFill>
          <a:blip r:embed="rId3">
            <a:alphaModFix/>
          </a:blip>
          <a:stretch>
            <a:fillRect/>
          </a:stretch>
        </p:blipFill>
        <p:spPr>
          <a:xfrm>
            <a:off x="2832275" y="1149725"/>
            <a:ext cx="3986340" cy="3596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44"/>
          <p:cNvSpPr txBox="1"/>
          <p:nvPr>
            <p:ph type="title"/>
          </p:nvPr>
        </p:nvSpPr>
        <p:spPr>
          <a:xfrm>
            <a:off x="432475" y="303325"/>
            <a:ext cx="85107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 among basic supervised models</a:t>
            </a:r>
            <a:endParaRPr/>
          </a:p>
        </p:txBody>
      </p:sp>
      <p:pic>
        <p:nvPicPr>
          <p:cNvPr id="599" name="Google Shape;599;p44"/>
          <p:cNvPicPr preferRelativeResize="0"/>
          <p:nvPr/>
        </p:nvPicPr>
        <p:blipFill>
          <a:blip r:embed="rId3">
            <a:alphaModFix/>
          </a:blip>
          <a:stretch>
            <a:fillRect/>
          </a:stretch>
        </p:blipFill>
        <p:spPr>
          <a:xfrm>
            <a:off x="1116750" y="1010725"/>
            <a:ext cx="7258050" cy="3181350"/>
          </a:xfrm>
          <a:prstGeom prst="rect">
            <a:avLst/>
          </a:prstGeom>
          <a:noFill/>
          <a:ln>
            <a:noFill/>
          </a:ln>
        </p:spPr>
      </p:pic>
      <p:sp>
        <p:nvSpPr>
          <p:cNvPr id="600" name="Google Shape;600;p44"/>
          <p:cNvSpPr txBox="1"/>
          <p:nvPr/>
        </p:nvSpPr>
        <p:spPr>
          <a:xfrm>
            <a:off x="1428750" y="4029875"/>
            <a:ext cx="7151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t>Distinguishing Human Generated Text From ChatGPT Generated Text Using Machine Learning (</a:t>
            </a:r>
            <a:r>
              <a:rPr lang="en" sz="1000">
                <a:solidFill>
                  <a:srgbClr val="222222"/>
                </a:solidFill>
                <a:highlight>
                  <a:srgbClr val="FFFFFF"/>
                </a:highlight>
              </a:rPr>
              <a:t>Islam, N., Sutradhar, D., Noor, H., Raya, J.T., Maisha, M.T. and Farid, D.M., 2023. Distinguishing Human Generated Text From ChatGPT Generated Text Using Machine Learning. </a:t>
            </a:r>
            <a:r>
              <a:rPr i="1" lang="en" sz="1000">
                <a:solidFill>
                  <a:srgbClr val="222222"/>
                </a:solidFill>
                <a:highlight>
                  <a:srgbClr val="FFFFFF"/>
                </a:highlight>
              </a:rPr>
              <a:t>arXiv preprint arXiv:2306.01761</a:t>
            </a:r>
            <a:r>
              <a:rPr lang="en" sz="1000">
                <a:solidFill>
                  <a:srgbClr val="222222"/>
                </a:solidFill>
                <a:highlight>
                  <a:srgbClr val="FFFFFF"/>
                </a:highlight>
              </a:rPr>
              <a:t>.)</a:t>
            </a:r>
            <a:endParaRPr sz="15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45"/>
          <p:cNvSpPr txBox="1"/>
          <p:nvPr>
            <p:ph type="title"/>
          </p:nvPr>
        </p:nvSpPr>
        <p:spPr>
          <a:xfrm>
            <a:off x="71505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Extremely Randomized Trees model</a:t>
            </a:r>
            <a:endParaRPr/>
          </a:p>
        </p:txBody>
      </p:sp>
      <p:pic>
        <p:nvPicPr>
          <p:cNvPr id="606" name="Google Shape;606;p45"/>
          <p:cNvPicPr preferRelativeResize="0"/>
          <p:nvPr/>
        </p:nvPicPr>
        <p:blipFill>
          <a:blip r:embed="rId3">
            <a:alphaModFix/>
          </a:blip>
          <a:stretch>
            <a:fillRect/>
          </a:stretch>
        </p:blipFill>
        <p:spPr>
          <a:xfrm>
            <a:off x="4562250" y="1479738"/>
            <a:ext cx="4409100" cy="2235025"/>
          </a:xfrm>
          <a:prstGeom prst="rect">
            <a:avLst/>
          </a:prstGeom>
          <a:noFill/>
          <a:ln>
            <a:noFill/>
          </a:ln>
        </p:spPr>
      </p:pic>
      <p:sp>
        <p:nvSpPr>
          <p:cNvPr id="607" name="Google Shape;607;p45"/>
          <p:cNvSpPr txBox="1"/>
          <p:nvPr/>
        </p:nvSpPr>
        <p:spPr>
          <a:xfrm>
            <a:off x="316600" y="1772288"/>
            <a:ext cx="4448400" cy="2709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Golos Text"/>
              <a:buChar char="●"/>
            </a:pPr>
            <a:r>
              <a:rPr lang="en" sz="1500">
                <a:latin typeface="Golos Text"/>
                <a:ea typeface="Golos Text"/>
                <a:cs typeface="Golos Text"/>
                <a:sym typeface="Golos Text"/>
              </a:rPr>
              <a:t>Uses Term Frequency-Inverse Document Frequency (</a:t>
            </a:r>
            <a:r>
              <a:rPr b="1" lang="en" sz="1500">
                <a:latin typeface="Golos Text"/>
                <a:ea typeface="Golos Text"/>
                <a:cs typeface="Golos Text"/>
                <a:sym typeface="Golos Text"/>
              </a:rPr>
              <a:t>TF-IDF</a:t>
            </a:r>
            <a:r>
              <a:rPr lang="en" sz="1500">
                <a:latin typeface="Golos Text"/>
                <a:ea typeface="Golos Text"/>
                <a:cs typeface="Golos Text"/>
                <a:sym typeface="Golos Text"/>
              </a:rPr>
              <a:t> ) vectorizer</a:t>
            </a:r>
            <a:endParaRPr sz="1500">
              <a:latin typeface="Golos Text"/>
              <a:ea typeface="Golos Text"/>
              <a:cs typeface="Golos Text"/>
              <a:sym typeface="Golos Text"/>
            </a:endParaRPr>
          </a:p>
          <a:p>
            <a:pPr indent="-323850" lvl="0" marL="457200" rtl="0" algn="l">
              <a:spcBef>
                <a:spcPts val="0"/>
              </a:spcBef>
              <a:spcAft>
                <a:spcPts val="0"/>
              </a:spcAft>
              <a:buSzPts val="1500"/>
              <a:buFont typeface="Golos Text"/>
              <a:buChar char="●"/>
            </a:pPr>
            <a:r>
              <a:rPr lang="en" sz="1500">
                <a:latin typeface="Golos Text"/>
                <a:ea typeface="Golos Text"/>
                <a:cs typeface="Golos Text"/>
                <a:sym typeface="Golos Text"/>
              </a:rPr>
              <a:t>TF-IDF is to emphasize the important words</a:t>
            </a:r>
            <a:endParaRPr sz="1500">
              <a:latin typeface="Golos Text"/>
              <a:ea typeface="Golos Text"/>
              <a:cs typeface="Golos Text"/>
              <a:sym typeface="Golos Text"/>
            </a:endParaRPr>
          </a:p>
          <a:p>
            <a:pPr indent="-323850" lvl="0" marL="457200" rtl="0" algn="l">
              <a:spcBef>
                <a:spcPts val="0"/>
              </a:spcBef>
              <a:spcAft>
                <a:spcPts val="0"/>
              </a:spcAft>
              <a:buSzPts val="1500"/>
              <a:buFont typeface="Golos Text"/>
              <a:buChar char="●"/>
            </a:pPr>
            <a:r>
              <a:rPr lang="en" sz="1500">
                <a:solidFill>
                  <a:srgbClr val="343541"/>
                </a:solidFill>
                <a:latin typeface="Golos Text"/>
                <a:ea typeface="Golos Text"/>
                <a:cs typeface="Golos Text"/>
                <a:sym typeface="Golos Text"/>
              </a:rPr>
              <a:t>ERTC is an ensemble algorithm that is based on decision tree</a:t>
            </a:r>
            <a:r>
              <a:rPr lang="en" sz="1500">
                <a:solidFill>
                  <a:srgbClr val="343541"/>
                </a:solidFill>
                <a:latin typeface="Roboto"/>
                <a:ea typeface="Roboto"/>
                <a:cs typeface="Roboto"/>
                <a:sym typeface="Roboto"/>
              </a:rPr>
              <a:t>. </a:t>
            </a:r>
            <a:endParaRPr sz="1500">
              <a:solidFill>
                <a:srgbClr val="343541"/>
              </a:solidFill>
              <a:latin typeface="Roboto"/>
              <a:ea typeface="Roboto"/>
              <a:cs typeface="Roboto"/>
              <a:sym typeface="Roboto"/>
            </a:endParaRPr>
          </a:p>
          <a:p>
            <a:pPr indent="-323850" lvl="0" marL="457200" rtl="0" algn="l">
              <a:spcBef>
                <a:spcPts val="0"/>
              </a:spcBef>
              <a:spcAft>
                <a:spcPts val="0"/>
              </a:spcAft>
              <a:buClr>
                <a:srgbClr val="343541"/>
              </a:buClr>
              <a:buSzPts val="1500"/>
              <a:buFont typeface="Golos Text"/>
              <a:buChar char="●"/>
            </a:pPr>
            <a:r>
              <a:rPr lang="en" sz="1500">
                <a:solidFill>
                  <a:srgbClr val="343541"/>
                </a:solidFill>
                <a:latin typeface="Golos Text"/>
                <a:ea typeface="Golos Text"/>
                <a:cs typeface="Golos Text"/>
                <a:sym typeface="Golos Text"/>
              </a:rPr>
              <a:t>At testing, it takes majority voting for prediction.</a:t>
            </a:r>
            <a:endParaRPr sz="1500">
              <a:solidFill>
                <a:srgbClr val="343541"/>
              </a:solidFill>
              <a:latin typeface="Golos Text"/>
              <a:ea typeface="Golos Text"/>
              <a:cs typeface="Golos Text"/>
              <a:sym typeface="Golos Text"/>
            </a:endParaRPr>
          </a:p>
          <a:p>
            <a:pPr indent="-323850" lvl="0" marL="457200" rtl="0" algn="l">
              <a:spcBef>
                <a:spcPts val="0"/>
              </a:spcBef>
              <a:spcAft>
                <a:spcPts val="0"/>
              </a:spcAft>
              <a:buSzPts val="1500"/>
              <a:buFont typeface="Golos Text"/>
              <a:buChar char="●"/>
            </a:pPr>
            <a:r>
              <a:rPr lang="en" sz="1500">
                <a:latin typeface="Golos Text"/>
                <a:ea typeface="Golos Text"/>
                <a:cs typeface="Golos Text"/>
                <a:sym typeface="Golos Text"/>
              </a:rPr>
              <a:t>the corpus generated by </a:t>
            </a:r>
            <a:r>
              <a:rPr b="1" lang="en" sz="1500">
                <a:latin typeface="Golos Text"/>
                <a:ea typeface="Golos Text"/>
                <a:cs typeface="Golos Text"/>
                <a:sym typeface="Golos Text"/>
              </a:rPr>
              <a:t>GPT-3.5</a:t>
            </a:r>
            <a:endParaRPr b="1" sz="1500">
              <a:latin typeface="Golos Text"/>
              <a:ea typeface="Golos Text"/>
              <a:cs typeface="Golos Text"/>
              <a:sym typeface="Golos Text"/>
            </a:endParaRPr>
          </a:p>
          <a:p>
            <a:pPr indent="-323850" lvl="0" marL="457200" rtl="0" algn="l">
              <a:spcBef>
                <a:spcPts val="0"/>
              </a:spcBef>
              <a:spcAft>
                <a:spcPts val="0"/>
              </a:spcAft>
              <a:buSzPts val="1500"/>
              <a:buFont typeface="Golos Text"/>
              <a:buChar char="●"/>
            </a:pPr>
            <a:r>
              <a:rPr lang="en" sz="1500">
                <a:latin typeface="Golos Text"/>
                <a:ea typeface="Golos Text"/>
                <a:cs typeface="Golos Text"/>
                <a:sym typeface="Golos Text"/>
              </a:rPr>
              <a:t>Published in </a:t>
            </a:r>
            <a:r>
              <a:rPr b="1" lang="en" sz="1500">
                <a:latin typeface="Golos Text"/>
                <a:ea typeface="Golos Text"/>
                <a:cs typeface="Golos Text"/>
                <a:sym typeface="Golos Text"/>
              </a:rPr>
              <a:t>26 May 2023</a:t>
            </a:r>
            <a:endParaRPr b="1" sz="1500">
              <a:latin typeface="Golos Text"/>
              <a:ea typeface="Golos Text"/>
              <a:cs typeface="Golos Text"/>
              <a:sym typeface="Golos Text"/>
            </a:endParaRPr>
          </a:p>
          <a:p>
            <a:pPr indent="0" lvl="0" marL="914400" rtl="0" algn="l">
              <a:spcBef>
                <a:spcPts val="0"/>
              </a:spcBef>
              <a:spcAft>
                <a:spcPts val="0"/>
              </a:spcAft>
              <a:buNone/>
            </a:pPr>
            <a:r>
              <a:t/>
            </a:r>
            <a:endParaRPr>
              <a:latin typeface="Golos Text"/>
              <a:ea typeface="Golos Text"/>
              <a:cs typeface="Golos Text"/>
              <a:sym typeface="Golos Tex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46"/>
          <p:cNvSpPr txBox="1"/>
          <p:nvPr>
            <p:ph type="title"/>
          </p:nvPr>
        </p:nvSpPr>
        <p:spPr>
          <a:xfrm>
            <a:off x="71505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613" name="Google Shape;613;p46"/>
          <p:cNvSpPr txBox="1"/>
          <p:nvPr/>
        </p:nvSpPr>
        <p:spPr>
          <a:xfrm>
            <a:off x="316600" y="1772300"/>
            <a:ext cx="7839000" cy="25398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Golos Text"/>
              <a:buChar char="●"/>
            </a:pPr>
            <a:r>
              <a:rPr b="1" lang="en" sz="1500">
                <a:highlight>
                  <a:srgbClr val="F7F7F8"/>
                </a:highlight>
                <a:latin typeface="Golos Text"/>
                <a:ea typeface="Golos Text"/>
                <a:cs typeface="Golos Text"/>
                <a:sym typeface="Golos Text"/>
              </a:rPr>
              <a:t>Computationally Intensive:</a:t>
            </a:r>
            <a:r>
              <a:rPr lang="en" sz="1500">
                <a:solidFill>
                  <a:srgbClr val="374151"/>
                </a:solidFill>
                <a:highlight>
                  <a:srgbClr val="F7F7F8"/>
                </a:highlight>
                <a:latin typeface="Golos Text"/>
                <a:ea typeface="Golos Text"/>
                <a:cs typeface="Golos Text"/>
                <a:sym typeface="Golos Text"/>
              </a:rPr>
              <a:t> Constructing </a:t>
            </a:r>
            <a:r>
              <a:rPr b="1" lang="en" sz="1500">
                <a:solidFill>
                  <a:srgbClr val="374151"/>
                </a:solidFill>
                <a:highlight>
                  <a:srgbClr val="F7F7F8"/>
                </a:highlight>
                <a:latin typeface="Golos Text"/>
                <a:ea typeface="Golos Text"/>
                <a:cs typeface="Golos Text"/>
                <a:sym typeface="Golos Text"/>
              </a:rPr>
              <a:t>multiple decision trees during the training</a:t>
            </a:r>
            <a:r>
              <a:rPr lang="en" sz="1500">
                <a:solidFill>
                  <a:srgbClr val="374151"/>
                </a:solidFill>
                <a:highlight>
                  <a:srgbClr val="F7F7F8"/>
                </a:highlight>
                <a:latin typeface="Golos Text"/>
                <a:ea typeface="Golos Text"/>
                <a:cs typeface="Golos Text"/>
                <a:sym typeface="Golos Text"/>
              </a:rPr>
              <a:t> phase and </a:t>
            </a:r>
            <a:r>
              <a:rPr b="1" lang="en" sz="1500">
                <a:solidFill>
                  <a:srgbClr val="374151"/>
                </a:solidFill>
                <a:highlight>
                  <a:srgbClr val="F7F7F8"/>
                </a:highlight>
                <a:latin typeface="Golos Text"/>
                <a:ea typeface="Golos Text"/>
                <a:cs typeface="Golos Text"/>
                <a:sym typeface="Golos Text"/>
              </a:rPr>
              <a:t>performing majority voting during testing</a:t>
            </a:r>
            <a:r>
              <a:rPr lang="en" sz="1500">
                <a:solidFill>
                  <a:srgbClr val="374151"/>
                </a:solidFill>
                <a:highlight>
                  <a:srgbClr val="F7F7F8"/>
                </a:highlight>
                <a:latin typeface="Golos Text"/>
                <a:ea typeface="Golos Text"/>
                <a:cs typeface="Golos Text"/>
                <a:sym typeface="Golos Text"/>
              </a:rPr>
              <a:t> can be computationally expensive, especially when dealing with a large number of trees and features.</a:t>
            </a:r>
            <a:endParaRPr sz="1500">
              <a:solidFill>
                <a:srgbClr val="374151"/>
              </a:solidFill>
              <a:highlight>
                <a:srgbClr val="F7F7F8"/>
              </a:highlight>
              <a:latin typeface="Golos Text"/>
              <a:ea typeface="Golos Text"/>
              <a:cs typeface="Golos Text"/>
              <a:sym typeface="Golos Text"/>
            </a:endParaRPr>
          </a:p>
          <a:p>
            <a:pPr indent="0" lvl="0" marL="457200" rtl="0" algn="l">
              <a:spcBef>
                <a:spcPts val="0"/>
              </a:spcBef>
              <a:spcAft>
                <a:spcPts val="0"/>
              </a:spcAft>
              <a:buNone/>
            </a:pPr>
            <a:r>
              <a:t/>
            </a:r>
            <a:endParaRPr sz="1500">
              <a:solidFill>
                <a:srgbClr val="374151"/>
              </a:solidFill>
              <a:highlight>
                <a:srgbClr val="F7F7F8"/>
              </a:highlight>
              <a:latin typeface="Golos Text"/>
              <a:ea typeface="Golos Text"/>
              <a:cs typeface="Golos Text"/>
              <a:sym typeface="Golos Text"/>
            </a:endParaRPr>
          </a:p>
          <a:p>
            <a:pPr indent="-336550" lvl="0" marL="457200" rtl="0" algn="l">
              <a:spcBef>
                <a:spcPts val="0"/>
              </a:spcBef>
              <a:spcAft>
                <a:spcPts val="0"/>
              </a:spcAft>
              <a:buSzPts val="1700"/>
              <a:buFont typeface="Golos Text"/>
              <a:buChar char="●"/>
            </a:pPr>
            <a:r>
              <a:rPr b="1" lang="en" sz="1500">
                <a:highlight>
                  <a:srgbClr val="F7F7F8"/>
                </a:highlight>
                <a:latin typeface="Golos Text"/>
                <a:ea typeface="Golos Text"/>
                <a:cs typeface="Golos Text"/>
                <a:sym typeface="Golos Text"/>
              </a:rPr>
              <a:t>Hyperparameter Tuning:</a:t>
            </a:r>
            <a:r>
              <a:rPr lang="en" sz="1500">
                <a:solidFill>
                  <a:srgbClr val="374151"/>
                </a:solidFill>
                <a:highlight>
                  <a:srgbClr val="F7F7F8"/>
                </a:highlight>
                <a:latin typeface="Golos Text"/>
                <a:ea typeface="Golos Text"/>
                <a:cs typeface="Golos Text"/>
                <a:sym typeface="Golos Text"/>
              </a:rPr>
              <a:t> As mentioned, there are several hyperparameters to tune, such as the </a:t>
            </a:r>
            <a:r>
              <a:rPr b="1" lang="en" sz="1500">
                <a:solidFill>
                  <a:srgbClr val="374151"/>
                </a:solidFill>
                <a:highlight>
                  <a:srgbClr val="F7F7F8"/>
                </a:highlight>
                <a:latin typeface="Golos Text"/>
                <a:ea typeface="Golos Text"/>
                <a:cs typeface="Golos Text"/>
                <a:sym typeface="Golos Text"/>
              </a:rPr>
              <a:t>number of decision trees</a:t>
            </a:r>
            <a:r>
              <a:rPr lang="en" sz="1500">
                <a:solidFill>
                  <a:srgbClr val="374151"/>
                </a:solidFill>
                <a:highlight>
                  <a:srgbClr val="F7F7F8"/>
                </a:highlight>
                <a:latin typeface="Golos Text"/>
                <a:ea typeface="Golos Text"/>
                <a:cs typeface="Golos Text"/>
                <a:sym typeface="Golos Text"/>
              </a:rPr>
              <a:t> (in this case, 50), </a:t>
            </a:r>
            <a:r>
              <a:rPr b="1" lang="en" sz="1500">
                <a:solidFill>
                  <a:srgbClr val="374151"/>
                </a:solidFill>
                <a:highlight>
                  <a:srgbClr val="F7F7F8"/>
                </a:highlight>
                <a:latin typeface="Golos Text"/>
                <a:ea typeface="Golos Text"/>
                <a:cs typeface="Golos Text"/>
                <a:sym typeface="Golos Text"/>
              </a:rPr>
              <a:t>splitting criteria</a:t>
            </a:r>
            <a:r>
              <a:rPr lang="en" sz="1500">
                <a:solidFill>
                  <a:srgbClr val="374151"/>
                </a:solidFill>
                <a:highlight>
                  <a:srgbClr val="F7F7F8"/>
                </a:highlight>
                <a:latin typeface="Golos Text"/>
                <a:ea typeface="Golos Text"/>
                <a:cs typeface="Golos Text"/>
                <a:sym typeface="Golos Text"/>
              </a:rPr>
              <a:t> (gini), and others. Finding the optimal set of hyperparameters can be time-consuming and requires expertise.</a:t>
            </a:r>
            <a:endParaRPr b="1" sz="1700">
              <a:latin typeface="Golos Text"/>
              <a:ea typeface="Golos Text"/>
              <a:cs typeface="Golos Text"/>
              <a:sym typeface="Golos Text"/>
            </a:endParaRPr>
          </a:p>
          <a:p>
            <a:pPr indent="0" lvl="0" marL="914400" rtl="0" algn="l">
              <a:spcBef>
                <a:spcPts val="0"/>
              </a:spcBef>
              <a:spcAft>
                <a:spcPts val="0"/>
              </a:spcAft>
              <a:buNone/>
            </a:pPr>
            <a:r>
              <a:t/>
            </a:r>
            <a:endParaRPr>
              <a:latin typeface="Golos Text"/>
              <a:ea typeface="Golos Text"/>
              <a:cs typeface="Golos Text"/>
              <a:sym typeface="Golos Tex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0"/>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99" name="Google Shape;199;p20"/>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200" name="Google Shape;200;p20"/>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sp>
        <p:nvSpPr>
          <p:cNvPr id="201" name="Google Shape;201;p20"/>
          <p:cNvSpPr/>
          <p:nvPr/>
        </p:nvSpPr>
        <p:spPr>
          <a:xfrm>
            <a:off x="7985200" y="4242500"/>
            <a:ext cx="443700" cy="366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4"/>
                </a:solidFill>
              </a:rPr>
              <a:t>(AI)</a:t>
            </a:r>
            <a:endParaRPr b="1" sz="1200">
              <a:solidFill>
                <a:schemeClr val="accent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47"/>
          <p:cNvSpPr txBox="1"/>
          <p:nvPr>
            <p:ph type="title"/>
          </p:nvPr>
        </p:nvSpPr>
        <p:spPr>
          <a:xfrm>
            <a:off x="715050" y="535000"/>
            <a:ext cx="7911600" cy="96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CHATGPT OR HUMAN? DETECT AND EXPLAIN. EXPLAINING DECISIONS OF MACHINE LEARNING MODEL FOR DETECTING SHORT CHATGPT-GENERATED TEXT</a:t>
            </a:r>
            <a:endParaRPr sz="1700"/>
          </a:p>
        </p:txBody>
      </p:sp>
      <p:sp>
        <p:nvSpPr>
          <p:cNvPr id="619" name="Google Shape;619;p47"/>
          <p:cNvSpPr txBox="1"/>
          <p:nvPr/>
        </p:nvSpPr>
        <p:spPr>
          <a:xfrm>
            <a:off x="293425" y="1710525"/>
            <a:ext cx="5220900" cy="29244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Golos Text"/>
              <a:buChar char="●"/>
            </a:pPr>
            <a:r>
              <a:rPr lang="en" sz="1500">
                <a:latin typeface="Golos Text"/>
                <a:ea typeface="Golos Text"/>
                <a:cs typeface="Golos Text"/>
                <a:sym typeface="Golos Text"/>
              </a:rPr>
              <a:t>The main 2 steps :</a:t>
            </a:r>
            <a:endParaRPr sz="1500">
              <a:latin typeface="Golos Text"/>
              <a:ea typeface="Golos Text"/>
              <a:cs typeface="Golos Text"/>
              <a:sym typeface="Golos Text"/>
            </a:endParaRPr>
          </a:p>
          <a:p>
            <a:pPr indent="0" lvl="0" marL="457200" rtl="0" algn="l">
              <a:spcBef>
                <a:spcPts val="0"/>
              </a:spcBef>
              <a:spcAft>
                <a:spcPts val="0"/>
              </a:spcAft>
              <a:buNone/>
            </a:pPr>
            <a:r>
              <a:rPr lang="en" sz="1500">
                <a:latin typeface="Golos Text"/>
                <a:ea typeface="Golos Text"/>
                <a:cs typeface="Golos Text"/>
                <a:sym typeface="Golos Text"/>
              </a:rPr>
              <a:t>	</a:t>
            </a:r>
            <a:endParaRPr sz="1500">
              <a:latin typeface="Golos Text"/>
              <a:ea typeface="Golos Text"/>
              <a:cs typeface="Golos Text"/>
              <a:sym typeface="Golos Text"/>
            </a:endParaRPr>
          </a:p>
          <a:p>
            <a:pPr indent="0" lvl="0" marL="457200" rtl="0" algn="l">
              <a:spcBef>
                <a:spcPts val="0"/>
              </a:spcBef>
              <a:spcAft>
                <a:spcPts val="0"/>
              </a:spcAft>
              <a:buNone/>
            </a:pPr>
            <a:r>
              <a:rPr lang="en" sz="1500">
                <a:latin typeface="Golos Text"/>
                <a:ea typeface="Golos Text"/>
                <a:cs typeface="Golos Text"/>
                <a:sym typeface="Golos Text"/>
              </a:rPr>
              <a:t>1.have used the </a:t>
            </a:r>
            <a:r>
              <a:rPr b="1" lang="en" sz="1500">
                <a:latin typeface="Golos Text"/>
                <a:ea typeface="Golos Text"/>
                <a:cs typeface="Golos Text"/>
                <a:sym typeface="Golos Text"/>
              </a:rPr>
              <a:t>DistilBERT</a:t>
            </a:r>
            <a:r>
              <a:rPr lang="en" sz="1500">
                <a:latin typeface="Golos Text"/>
                <a:ea typeface="Golos Text"/>
                <a:cs typeface="Golos Text"/>
                <a:sym typeface="Golos Text"/>
              </a:rPr>
              <a:t> which is pre-trained for the sequence classification task to do classification of chatgpt generated text</a:t>
            </a:r>
            <a:endParaRPr sz="1500">
              <a:latin typeface="Golos Text"/>
              <a:ea typeface="Golos Text"/>
              <a:cs typeface="Golos Text"/>
              <a:sym typeface="Golos Text"/>
            </a:endParaRPr>
          </a:p>
          <a:p>
            <a:pPr indent="0" lvl="0" marL="457200" rtl="0" algn="l">
              <a:spcBef>
                <a:spcPts val="0"/>
              </a:spcBef>
              <a:spcAft>
                <a:spcPts val="0"/>
              </a:spcAft>
              <a:buNone/>
            </a:pPr>
            <a:r>
              <a:t/>
            </a:r>
            <a:endParaRPr sz="1500">
              <a:latin typeface="Golos Text"/>
              <a:ea typeface="Golos Text"/>
              <a:cs typeface="Golos Text"/>
              <a:sym typeface="Golos Text"/>
            </a:endParaRPr>
          </a:p>
          <a:p>
            <a:pPr indent="0" lvl="0" marL="457200" rtl="0" algn="l">
              <a:spcBef>
                <a:spcPts val="0"/>
              </a:spcBef>
              <a:spcAft>
                <a:spcPts val="0"/>
              </a:spcAft>
              <a:buNone/>
            </a:pPr>
            <a:r>
              <a:rPr lang="en" sz="1500">
                <a:latin typeface="Golos Text"/>
                <a:ea typeface="Golos Text"/>
                <a:cs typeface="Golos Text"/>
                <a:sym typeface="Golos Text"/>
              </a:rPr>
              <a:t>2.</a:t>
            </a:r>
            <a:r>
              <a:rPr b="1" lang="en" sz="1500">
                <a:latin typeface="Golos Text"/>
                <a:ea typeface="Golos Text"/>
                <a:cs typeface="Golos Text"/>
                <a:sym typeface="Golos Text"/>
              </a:rPr>
              <a:t>SHAP</a:t>
            </a:r>
            <a:r>
              <a:rPr lang="en" sz="1500">
                <a:latin typeface="Golos Text"/>
                <a:ea typeface="Golos Text"/>
                <a:cs typeface="Golos Text"/>
                <a:sym typeface="Golos Text"/>
              </a:rPr>
              <a:t> for Explaining Model’s Decisions </a:t>
            </a:r>
            <a:endParaRPr sz="1500">
              <a:latin typeface="Golos Text"/>
              <a:ea typeface="Golos Text"/>
              <a:cs typeface="Golos Text"/>
              <a:sym typeface="Golos Text"/>
            </a:endParaRPr>
          </a:p>
          <a:p>
            <a:pPr indent="0" lvl="0" marL="457200" rtl="0" algn="l">
              <a:spcBef>
                <a:spcPts val="0"/>
              </a:spcBef>
              <a:spcAft>
                <a:spcPts val="0"/>
              </a:spcAft>
              <a:buNone/>
            </a:pPr>
            <a:r>
              <a:rPr lang="en" sz="1500">
                <a:latin typeface="Golos Text"/>
                <a:ea typeface="Golos Text"/>
                <a:cs typeface="Golos Text"/>
                <a:sym typeface="Golos Text"/>
              </a:rPr>
              <a:t>( SHAP can help identify which words or </a:t>
            </a:r>
            <a:endParaRPr sz="1500">
              <a:latin typeface="Golos Text"/>
              <a:ea typeface="Golos Text"/>
              <a:cs typeface="Golos Text"/>
              <a:sym typeface="Golos Text"/>
            </a:endParaRPr>
          </a:p>
          <a:p>
            <a:pPr indent="0" lvl="0" marL="457200" rtl="0" algn="l">
              <a:spcBef>
                <a:spcPts val="0"/>
              </a:spcBef>
              <a:spcAft>
                <a:spcPts val="0"/>
              </a:spcAft>
              <a:buNone/>
            </a:pPr>
            <a:r>
              <a:rPr lang="en" sz="1500">
                <a:latin typeface="Golos Text"/>
                <a:ea typeface="Golos Text"/>
                <a:cs typeface="Golos Text"/>
                <a:sym typeface="Golos Text"/>
              </a:rPr>
              <a:t>phrases in a given text are the most important </a:t>
            </a:r>
            <a:endParaRPr sz="1500">
              <a:latin typeface="Golos Text"/>
              <a:ea typeface="Golos Text"/>
              <a:cs typeface="Golos Text"/>
              <a:sym typeface="Golos Text"/>
            </a:endParaRPr>
          </a:p>
          <a:p>
            <a:pPr indent="0" lvl="0" marL="457200" rtl="0" algn="l">
              <a:spcBef>
                <a:spcPts val="0"/>
              </a:spcBef>
              <a:spcAft>
                <a:spcPts val="0"/>
              </a:spcAft>
              <a:buNone/>
            </a:pPr>
            <a:r>
              <a:rPr lang="en" sz="1500">
                <a:latin typeface="Golos Text"/>
                <a:ea typeface="Golos Text"/>
                <a:cs typeface="Golos Text"/>
                <a:sym typeface="Golos Text"/>
              </a:rPr>
              <a:t>in determining the model’s output)</a:t>
            </a:r>
            <a:endParaRPr sz="1500">
              <a:latin typeface="Golos Text"/>
              <a:ea typeface="Golos Text"/>
              <a:cs typeface="Golos Text"/>
              <a:sym typeface="Golos Text"/>
            </a:endParaRPr>
          </a:p>
          <a:p>
            <a:pPr indent="0" lvl="0" marL="914400" rtl="0" algn="l">
              <a:spcBef>
                <a:spcPts val="0"/>
              </a:spcBef>
              <a:spcAft>
                <a:spcPts val="0"/>
              </a:spcAft>
              <a:buNone/>
            </a:pPr>
            <a:r>
              <a:t/>
            </a:r>
            <a:endParaRPr>
              <a:latin typeface="Golos Text"/>
              <a:ea typeface="Golos Text"/>
              <a:cs typeface="Golos Text"/>
              <a:sym typeface="Golos Text"/>
            </a:endParaRPr>
          </a:p>
          <a:p>
            <a:pPr indent="0" lvl="0" marL="1371600" rtl="0" algn="l">
              <a:spcBef>
                <a:spcPts val="0"/>
              </a:spcBef>
              <a:spcAft>
                <a:spcPts val="0"/>
              </a:spcAft>
              <a:buNone/>
            </a:pPr>
            <a:r>
              <a:t/>
            </a:r>
            <a:endParaRPr b="1">
              <a:latin typeface="Golos Text"/>
              <a:ea typeface="Golos Text"/>
              <a:cs typeface="Golos Text"/>
              <a:sym typeface="Golos Text"/>
            </a:endParaRPr>
          </a:p>
        </p:txBody>
      </p:sp>
      <p:pic>
        <p:nvPicPr>
          <p:cNvPr id="620" name="Google Shape;620;p47"/>
          <p:cNvPicPr preferRelativeResize="0"/>
          <p:nvPr/>
        </p:nvPicPr>
        <p:blipFill>
          <a:blip r:embed="rId3">
            <a:alphaModFix/>
          </a:blip>
          <a:stretch>
            <a:fillRect/>
          </a:stretch>
        </p:blipFill>
        <p:spPr>
          <a:xfrm>
            <a:off x="5285550" y="1910700"/>
            <a:ext cx="3737799" cy="1774200"/>
          </a:xfrm>
          <a:prstGeom prst="rect">
            <a:avLst/>
          </a:prstGeom>
          <a:noFill/>
          <a:ln>
            <a:noFill/>
          </a:ln>
        </p:spPr>
      </p:pic>
      <p:sp>
        <p:nvSpPr>
          <p:cNvPr id="621" name="Google Shape;621;p47"/>
          <p:cNvSpPr txBox="1"/>
          <p:nvPr/>
        </p:nvSpPr>
        <p:spPr>
          <a:xfrm>
            <a:off x="1003975" y="4487050"/>
            <a:ext cx="7877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22222"/>
                </a:solidFill>
                <a:highlight>
                  <a:srgbClr val="FFFFFF"/>
                </a:highlight>
              </a:rPr>
              <a:t>Mitrović, S., Andreoletti, D. and Ayoub, O., 2023. Chatgpt or human? detect and explain. explaining decisions of machine learning model for detecting short chatgpt-generated text. </a:t>
            </a:r>
            <a:r>
              <a:rPr i="1" lang="en" sz="1000">
                <a:solidFill>
                  <a:srgbClr val="222222"/>
                </a:solidFill>
                <a:highlight>
                  <a:srgbClr val="FFFFFF"/>
                </a:highlight>
              </a:rPr>
              <a:t>arXiv preprint arXiv:2301.13852</a:t>
            </a:r>
            <a:r>
              <a:rPr lang="en" sz="1000">
                <a:solidFill>
                  <a:srgbClr val="222222"/>
                </a:solidFill>
                <a:highlight>
                  <a:srgbClr val="FFFFFF"/>
                </a:highlight>
              </a:rPr>
              <a: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48"/>
          <p:cNvSpPr txBox="1"/>
          <p:nvPr>
            <p:ph type="title"/>
          </p:nvPr>
        </p:nvSpPr>
        <p:spPr>
          <a:xfrm>
            <a:off x="715050" y="535000"/>
            <a:ext cx="7911600" cy="96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CHATGPT OR HUMAN? DETECT AND EXPLAIN. EXPLAINING DECISIONS OF MACHINE LEARNING MODEL FOR DETECTING SHORT CHATGPT-GENERATED TEXT</a:t>
            </a:r>
            <a:endParaRPr sz="1700"/>
          </a:p>
        </p:txBody>
      </p:sp>
      <p:sp>
        <p:nvSpPr>
          <p:cNvPr id="627" name="Google Shape;627;p48"/>
          <p:cNvSpPr txBox="1"/>
          <p:nvPr/>
        </p:nvSpPr>
        <p:spPr>
          <a:xfrm>
            <a:off x="1042550" y="1803200"/>
            <a:ext cx="7171800" cy="1539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Golos Text"/>
              <a:buChar char="●"/>
            </a:pPr>
            <a:r>
              <a:rPr lang="en" sz="1500">
                <a:latin typeface="Golos Text"/>
                <a:ea typeface="Golos Text"/>
                <a:cs typeface="Golos Text"/>
                <a:sym typeface="Golos Text"/>
              </a:rPr>
              <a:t>Published in </a:t>
            </a:r>
            <a:r>
              <a:rPr b="1" lang="en" sz="1500">
                <a:latin typeface="Golos Text"/>
                <a:ea typeface="Golos Text"/>
                <a:cs typeface="Golos Text"/>
                <a:sym typeface="Golos Text"/>
              </a:rPr>
              <a:t>30 Jan 2023</a:t>
            </a:r>
            <a:endParaRPr b="1" sz="1500">
              <a:latin typeface="Golos Text"/>
              <a:ea typeface="Golos Text"/>
              <a:cs typeface="Golos Text"/>
              <a:sym typeface="Golos Text"/>
            </a:endParaRPr>
          </a:p>
          <a:p>
            <a:pPr indent="-323850" lvl="0" marL="457200" rtl="0" algn="l">
              <a:spcBef>
                <a:spcPts val="0"/>
              </a:spcBef>
              <a:spcAft>
                <a:spcPts val="0"/>
              </a:spcAft>
              <a:buSzPts val="1500"/>
              <a:buFont typeface="Golos Text"/>
              <a:buChar char="●"/>
            </a:pPr>
            <a:r>
              <a:rPr lang="en" sz="1500">
                <a:latin typeface="Golos Text"/>
                <a:ea typeface="Golos Text"/>
                <a:cs typeface="Golos Text"/>
                <a:sym typeface="Golos Text"/>
              </a:rPr>
              <a:t>Achieves accuracy of </a:t>
            </a:r>
            <a:r>
              <a:rPr b="1" lang="en" sz="1500">
                <a:latin typeface="Golos Text"/>
                <a:ea typeface="Golos Text"/>
                <a:cs typeface="Golos Text"/>
                <a:sym typeface="Golos Text"/>
              </a:rPr>
              <a:t>98% </a:t>
            </a:r>
            <a:r>
              <a:rPr lang="en" sz="1500">
                <a:latin typeface="Golos Text"/>
                <a:ea typeface="Golos Text"/>
                <a:cs typeface="Golos Text"/>
                <a:sym typeface="Golos Text"/>
              </a:rPr>
              <a:t>corpus for chatgpt Query text</a:t>
            </a:r>
            <a:endParaRPr b="1" sz="1500">
              <a:latin typeface="Golos Text"/>
              <a:ea typeface="Golos Text"/>
              <a:cs typeface="Golos Text"/>
              <a:sym typeface="Golos Text"/>
            </a:endParaRPr>
          </a:p>
          <a:p>
            <a:pPr indent="-323850" lvl="0" marL="457200" rtl="0" algn="l">
              <a:spcBef>
                <a:spcPts val="0"/>
              </a:spcBef>
              <a:spcAft>
                <a:spcPts val="0"/>
              </a:spcAft>
              <a:buSzPts val="1500"/>
              <a:buFont typeface="Golos Text"/>
              <a:buChar char="●"/>
            </a:pPr>
            <a:r>
              <a:rPr lang="en" sz="1500">
                <a:latin typeface="Golos Text"/>
                <a:ea typeface="Golos Text"/>
                <a:cs typeface="Golos Text"/>
                <a:sym typeface="Golos Text"/>
              </a:rPr>
              <a:t>Achieves accuracy of </a:t>
            </a:r>
            <a:r>
              <a:rPr b="1" lang="en" sz="1500">
                <a:latin typeface="Golos Text"/>
                <a:ea typeface="Golos Text"/>
                <a:cs typeface="Golos Text"/>
                <a:sym typeface="Golos Text"/>
              </a:rPr>
              <a:t>79% </a:t>
            </a:r>
            <a:r>
              <a:rPr lang="en" sz="1500">
                <a:latin typeface="Golos Text"/>
                <a:ea typeface="Golos Text"/>
                <a:cs typeface="Golos Text"/>
                <a:sym typeface="Golos Text"/>
              </a:rPr>
              <a:t>corpus for chatgpt rephrase text</a:t>
            </a:r>
            <a:endParaRPr sz="1500">
              <a:latin typeface="Golos Text"/>
              <a:ea typeface="Golos Text"/>
              <a:cs typeface="Golos Text"/>
              <a:sym typeface="Golos Text"/>
            </a:endParaRPr>
          </a:p>
          <a:p>
            <a:pPr indent="-323850" lvl="0" marL="457200" rtl="0" algn="l">
              <a:spcBef>
                <a:spcPts val="0"/>
              </a:spcBef>
              <a:spcAft>
                <a:spcPts val="0"/>
              </a:spcAft>
              <a:buSzPts val="1500"/>
              <a:buFont typeface="Golos Text"/>
              <a:buChar char="●"/>
            </a:pPr>
            <a:r>
              <a:rPr lang="en" sz="1500">
                <a:latin typeface="Golos Text"/>
                <a:ea typeface="Golos Text"/>
                <a:cs typeface="Golos Text"/>
                <a:sym typeface="Golos Text"/>
              </a:rPr>
              <a:t>generated by </a:t>
            </a:r>
            <a:r>
              <a:rPr b="1" lang="en" sz="1500">
                <a:latin typeface="Golos Text"/>
                <a:ea typeface="Golos Text"/>
                <a:cs typeface="Golos Text"/>
                <a:sym typeface="Golos Text"/>
              </a:rPr>
              <a:t>GPT-3.5</a:t>
            </a:r>
            <a:endParaRPr sz="1500">
              <a:latin typeface="Golos Text"/>
              <a:ea typeface="Golos Text"/>
              <a:cs typeface="Golos Text"/>
              <a:sym typeface="Golos Text"/>
            </a:endParaRPr>
          </a:p>
          <a:p>
            <a:pPr indent="0" lvl="0" marL="914400" rtl="0" algn="l">
              <a:spcBef>
                <a:spcPts val="0"/>
              </a:spcBef>
              <a:spcAft>
                <a:spcPts val="0"/>
              </a:spcAft>
              <a:buNone/>
            </a:pPr>
            <a:r>
              <a:t/>
            </a:r>
            <a:endParaRPr>
              <a:latin typeface="Golos Text"/>
              <a:ea typeface="Golos Text"/>
              <a:cs typeface="Golos Text"/>
              <a:sym typeface="Golos Text"/>
            </a:endParaRPr>
          </a:p>
          <a:p>
            <a:pPr indent="0" lvl="0" marL="1371600" rtl="0" algn="l">
              <a:spcBef>
                <a:spcPts val="0"/>
              </a:spcBef>
              <a:spcAft>
                <a:spcPts val="0"/>
              </a:spcAft>
              <a:buNone/>
            </a:pPr>
            <a:r>
              <a:t/>
            </a:r>
            <a:endParaRPr b="1">
              <a:latin typeface="Golos Text"/>
              <a:ea typeface="Golos Text"/>
              <a:cs typeface="Golos Text"/>
              <a:sym typeface="Golos Tex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49"/>
          <p:cNvSpPr txBox="1"/>
          <p:nvPr>
            <p:ph type="title"/>
          </p:nvPr>
        </p:nvSpPr>
        <p:spPr>
          <a:xfrm>
            <a:off x="71505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Observations</a:t>
            </a:r>
            <a:endParaRPr/>
          </a:p>
        </p:txBody>
      </p:sp>
      <p:sp>
        <p:nvSpPr>
          <p:cNvPr id="633" name="Google Shape;633;p49"/>
          <p:cNvSpPr txBox="1"/>
          <p:nvPr/>
        </p:nvSpPr>
        <p:spPr>
          <a:xfrm>
            <a:off x="324325" y="1494275"/>
            <a:ext cx="7839000" cy="2955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Golos Text"/>
              <a:buChar char="●"/>
            </a:pPr>
            <a:r>
              <a:rPr lang="en" sz="1500">
                <a:latin typeface="Golos Text"/>
                <a:ea typeface="Golos Text"/>
                <a:cs typeface="Golos Text"/>
                <a:sym typeface="Golos Text"/>
              </a:rPr>
              <a:t>ChatGPT tends to </a:t>
            </a:r>
            <a:r>
              <a:rPr b="1" lang="en" sz="1500">
                <a:latin typeface="Golos Text"/>
                <a:ea typeface="Golos Text"/>
                <a:cs typeface="Golos Text"/>
                <a:sym typeface="Golos Text"/>
              </a:rPr>
              <a:t>describe experiences rather than expressing feelings</a:t>
            </a:r>
            <a:r>
              <a:rPr lang="en" sz="1500">
                <a:latin typeface="Golos Text"/>
                <a:ea typeface="Golos Text"/>
                <a:cs typeface="Golos Text"/>
                <a:sym typeface="Golos Text"/>
              </a:rPr>
              <a:t>. </a:t>
            </a:r>
            <a:endParaRPr sz="1500">
              <a:latin typeface="Golos Text"/>
              <a:ea typeface="Golos Text"/>
              <a:cs typeface="Golos Text"/>
              <a:sym typeface="Golos Text"/>
            </a:endParaRPr>
          </a:p>
          <a:p>
            <a:pPr indent="-323850" lvl="0" marL="457200" rtl="0" algn="l">
              <a:spcBef>
                <a:spcPts val="0"/>
              </a:spcBef>
              <a:spcAft>
                <a:spcPts val="0"/>
              </a:spcAft>
              <a:buSzPts val="1500"/>
              <a:buFont typeface="Golos Text"/>
              <a:buChar char="●"/>
            </a:pPr>
            <a:r>
              <a:rPr lang="en" sz="1500">
                <a:latin typeface="Golos Text"/>
                <a:ea typeface="Golos Text"/>
                <a:cs typeface="Golos Text"/>
                <a:sym typeface="Golos Text"/>
              </a:rPr>
              <a:t>ChatGPT, unlike humans, </a:t>
            </a:r>
            <a:r>
              <a:rPr b="1" lang="en" sz="1500">
                <a:latin typeface="Golos Text"/>
                <a:ea typeface="Golos Text"/>
                <a:cs typeface="Golos Text"/>
                <a:sym typeface="Golos Text"/>
              </a:rPr>
              <a:t>refrains from using personal pronouns </a:t>
            </a:r>
            <a:r>
              <a:rPr lang="en" sz="1500">
                <a:latin typeface="Golos Text"/>
                <a:ea typeface="Golos Text"/>
                <a:cs typeface="Golos Text"/>
                <a:sym typeface="Golos Text"/>
              </a:rPr>
              <a:t>(</a:t>
            </a:r>
            <a:r>
              <a:rPr b="1" lang="en" sz="1500">
                <a:latin typeface="Golos Text"/>
                <a:ea typeface="Golos Text"/>
                <a:cs typeface="Golos Text"/>
                <a:sym typeface="Golos Text"/>
              </a:rPr>
              <a:t>no personal pronouns, no expressions of feelings</a:t>
            </a:r>
            <a:r>
              <a:rPr lang="en" sz="1500">
                <a:latin typeface="Golos Text"/>
                <a:ea typeface="Golos Text"/>
                <a:cs typeface="Golos Text"/>
                <a:sym typeface="Golos Text"/>
              </a:rPr>
              <a:t>)</a:t>
            </a:r>
            <a:endParaRPr sz="1500">
              <a:latin typeface="Golos Text"/>
              <a:ea typeface="Golos Text"/>
              <a:cs typeface="Golos Text"/>
              <a:sym typeface="Golos Text"/>
            </a:endParaRPr>
          </a:p>
          <a:p>
            <a:pPr indent="-323850" lvl="0" marL="457200" rtl="0" algn="l">
              <a:spcBef>
                <a:spcPts val="0"/>
              </a:spcBef>
              <a:spcAft>
                <a:spcPts val="0"/>
              </a:spcAft>
              <a:buSzPts val="1500"/>
              <a:buFont typeface="Golos Text"/>
              <a:buChar char="●"/>
            </a:pPr>
            <a:r>
              <a:rPr lang="en" sz="1500">
                <a:latin typeface="Golos Text"/>
                <a:ea typeface="Golos Text"/>
                <a:cs typeface="Golos Text"/>
                <a:sym typeface="Golos Text"/>
              </a:rPr>
              <a:t>ChatGPT tends to </a:t>
            </a:r>
            <a:r>
              <a:rPr b="1" lang="en" sz="1500">
                <a:latin typeface="Golos Text"/>
                <a:ea typeface="Golos Text"/>
                <a:cs typeface="Golos Text"/>
                <a:sym typeface="Golos Text"/>
              </a:rPr>
              <a:t>use uncommon (unusual) words</a:t>
            </a:r>
            <a:r>
              <a:rPr lang="en" sz="1500">
                <a:latin typeface="Golos Text"/>
                <a:ea typeface="Golos Text"/>
                <a:cs typeface="Golos Text"/>
                <a:sym typeface="Golos Text"/>
              </a:rPr>
              <a:t>. </a:t>
            </a:r>
            <a:endParaRPr sz="1500">
              <a:latin typeface="Golos Text"/>
              <a:ea typeface="Golos Text"/>
              <a:cs typeface="Golos Text"/>
              <a:sym typeface="Golos Text"/>
            </a:endParaRPr>
          </a:p>
          <a:p>
            <a:pPr indent="-323850" lvl="0" marL="457200" rtl="0" algn="l">
              <a:spcBef>
                <a:spcPts val="0"/>
              </a:spcBef>
              <a:spcAft>
                <a:spcPts val="0"/>
              </a:spcAft>
              <a:buSzPts val="1500"/>
              <a:buFont typeface="Golos Text"/>
              <a:buChar char="●"/>
            </a:pPr>
            <a:r>
              <a:rPr lang="en" sz="1500">
                <a:latin typeface="Golos Text"/>
                <a:ea typeface="Golos Text"/>
                <a:cs typeface="Golos Text"/>
                <a:sym typeface="Golos Text"/>
              </a:rPr>
              <a:t>Aggressive language and </a:t>
            </a:r>
            <a:r>
              <a:rPr b="1" lang="en" sz="1500">
                <a:latin typeface="Golos Text"/>
                <a:ea typeface="Golos Text"/>
                <a:cs typeface="Golos Text"/>
                <a:sym typeface="Golos Text"/>
              </a:rPr>
              <a:t>rude vocabs are never used by ChatGPT</a:t>
            </a:r>
            <a:r>
              <a:rPr lang="en" sz="1500">
                <a:latin typeface="Golos Text"/>
                <a:ea typeface="Golos Text"/>
                <a:cs typeface="Golos Text"/>
                <a:sym typeface="Golos Text"/>
              </a:rPr>
              <a:t>. </a:t>
            </a:r>
            <a:endParaRPr sz="1500">
              <a:latin typeface="Golos Text"/>
              <a:ea typeface="Golos Text"/>
              <a:cs typeface="Golos Text"/>
              <a:sym typeface="Golos Text"/>
            </a:endParaRPr>
          </a:p>
          <a:p>
            <a:pPr indent="-323850" lvl="0" marL="457200" rtl="0" algn="l">
              <a:spcBef>
                <a:spcPts val="0"/>
              </a:spcBef>
              <a:spcAft>
                <a:spcPts val="0"/>
              </a:spcAft>
              <a:buSzPts val="1500"/>
              <a:buFont typeface="Golos Text"/>
              <a:buChar char="●"/>
            </a:pPr>
            <a:r>
              <a:rPr lang="en" sz="1500">
                <a:latin typeface="Golos Text"/>
                <a:ea typeface="Golos Text"/>
                <a:cs typeface="Golos Text"/>
                <a:sym typeface="Golos Text"/>
              </a:rPr>
              <a:t>ChatGPT vocabulary is </a:t>
            </a:r>
            <a:r>
              <a:rPr b="1" lang="en" sz="1500">
                <a:latin typeface="Golos Text"/>
                <a:ea typeface="Golos Text"/>
                <a:cs typeface="Golos Text"/>
                <a:sym typeface="Golos Text"/>
              </a:rPr>
              <a:t>much more formal</a:t>
            </a:r>
            <a:endParaRPr b="1" sz="1500">
              <a:latin typeface="Golos Text"/>
              <a:ea typeface="Golos Text"/>
              <a:cs typeface="Golos Text"/>
              <a:sym typeface="Golos Text"/>
            </a:endParaRPr>
          </a:p>
          <a:p>
            <a:pPr indent="-323850" lvl="0" marL="457200" rtl="0" algn="l">
              <a:spcBef>
                <a:spcPts val="0"/>
              </a:spcBef>
              <a:spcAft>
                <a:spcPts val="0"/>
              </a:spcAft>
              <a:buSzPts val="1500"/>
              <a:buFont typeface="Golos Text"/>
              <a:buChar char="●"/>
            </a:pPr>
            <a:r>
              <a:rPr lang="en" sz="1500">
                <a:latin typeface="Golos Text"/>
                <a:ea typeface="Golos Text"/>
                <a:cs typeface="Golos Text"/>
                <a:sym typeface="Golos Text"/>
              </a:rPr>
              <a:t> misses colloquial terms and abbreviations (e.g. it never uses “&amp;” instead of “and”). </a:t>
            </a:r>
            <a:endParaRPr sz="1500">
              <a:latin typeface="Golos Text"/>
              <a:ea typeface="Golos Text"/>
              <a:cs typeface="Golos Text"/>
              <a:sym typeface="Golos Text"/>
            </a:endParaRPr>
          </a:p>
          <a:p>
            <a:pPr indent="-323850" lvl="0" marL="457200" rtl="0" algn="l">
              <a:spcBef>
                <a:spcPts val="0"/>
              </a:spcBef>
              <a:spcAft>
                <a:spcPts val="0"/>
              </a:spcAft>
              <a:buSzPts val="1500"/>
              <a:buFont typeface="Golos Text"/>
              <a:buChar char="●"/>
            </a:pPr>
            <a:r>
              <a:rPr lang="en" sz="1500">
                <a:latin typeface="Golos Text"/>
                <a:ea typeface="Golos Text"/>
                <a:cs typeface="Golos Text"/>
                <a:sym typeface="Golos Text"/>
              </a:rPr>
              <a:t>ChatGPT quite repeats itself. A majority of reviews in the ChatGP Tquery dataset, starts with “</a:t>
            </a:r>
            <a:r>
              <a:rPr b="1" lang="en" sz="1500">
                <a:latin typeface="Golos Text"/>
                <a:ea typeface="Golos Text"/>
                <a:cs typeface="Golos Text"/>
                <a:sym typeface="Golos Text"/>
              </a:rPr>
              <a:t>the restaurant</a:t>
            </a:r>
            <a:r>
              <a:rPr lang="en" sz="1500">
                <a:latin typeface="Golos Text"/>
                <a:ea typeface="Golos Text"/>
                <a:cs typeface="Golos Text"/>
                <a:sym typeface="Golos Text"/>
              </a:rPr>
              <a:t>”, “</a:t>
            </a:r>
            <a:r>
              <a:rPr b="1" lang="en" sz="1500">
                <a:latin typeface="Golos Text"/>
                <a:ea typeface="Golos Text"/>
                <a:cs typeface="Golos Text"/>
                <a:sym typeface="Golos Text"/>
              </a:rPr>
              <a:t>this restaurant</a:t>
            </a:r>
            <a:r>
              <a:rPr lang="en" sz="1500">
                <a:latin typeface="Golos Text"/>
                <a:ea typeface="Golos Text"/>
                <a:cs typeface="Golos Text"/>
                <a:sym typeface="Golos Text"/>
              </a:rPr>
              <a:t>” or contains the word “</a:t>
            </a:r>
            <a:r>
              <a:rPr b="1" lang="en" sz="1500">
                <a:latin typeface="Golos Text"/>
                <a:ea typeface="Golos Text"/>
                <a:cs typeface="Golos Text"/>
                <a:sym typeface="Golos Text"/>
              </a:rPr>
              <a:t>restaurant</a:t>
            </a:r>
            <a:r>
              <a:rPr lang="en" sz="1500">
                <a:latin typeface="Golos Text"/>
                <a:ea typeface="Golos Text"/>
                <a:cs typeface="Golos Text"/>
                <a:sym typeface="Golos Text"/>
              </a:rPr>
              <a:t>”.</a:t>
            </a:r>
            <a:endParaRPr sz="1500">
              <a:latin typeface="Golos Text"/>
              <a:ea typeface="Golos Text"/>
              <a:cs typeface="Golos Text"/>
              <a:sym typeface="Golos Text"/>
            </a:endParaRPr>
          </a:p>
          <a:p>
            <a:pPr indent="-323850" lvl="0" marL="457200" rtl="0" algn="l">
              <a:spcBef>
                <a:spcPts val="0"/>
              </a:spcBef>
              <a:spcAft>
                <a:spcPts val="0"/>
              </a:spcAft>
              <a:buSzPts val="1500"/>
              <a:buFont typeface="Golos Text"/>
              <a:buChar char="●"/>
            </a:pPr>
            <a:r>
              <a:rPr b="1" lang="en" sz="1500">
                <a:latin typeface="Golos Text"/>
                <a:ea typeface="Golos Text"/>
                <a:cs typeface="Golos Text"/>
                <a:sym typeface="Golos Text"/>
              </a:rPr>
              <a:t>contain atypical words</a:t>
            </a:r>
            <a:r>
              <a:rPr lang="en" sz="1500">
                <a:latin typeface="Golos Text"/>
                <a:ea typeface="Golos Text"/>
                <a:cs typeface="Golos Text"/>
                <a:sym typeface="Golos Text"/>
              </a:rPr>
              <a:t> or language constructs (e.g. “inattentive”)</a:t>
            </a:r>
            <a:endParaRPr sz="1500">
              <a:latin typeface="Golos Text"/>
              <a:ea typeface="Golos Text"/>
              <a:cs typeface="Golos Text"/>
              <a:sym typeface="Golos Text"/>
            </a:endParaRPr>
          </a:p>
        </p:txBody>
      </p:sp>
      <p:sp>
        <p:nvSpPr>
          <p:cNvPr id="634" name="Google Shape;634;p4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50"/>
          <p:cNvSpPr txBox="1"/>
          <p:nvPr>
            <p:ph type="title"/>
          </p:nvPr>
        </p:nvSpPr>
        <p:spPr>
          <a:xfrm>
            <a:off x="71505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640" name="Google Shape;640;p50"/>
          <p:cNvSpPr txBox="1"/>
          <p:nvPr/>
        </p:nvSpPr>
        <p:spPr>
          <a:xfrm>
            <a:off x="316600" y="1772300"/>
            <a:ext cx="7839000" cy="11235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Golos Text"/>
              <a:buChar char="●"/>
            </a:pPr>
            <a:r>
              <a:rPr lang="en" sz="1500">
                <a:latin typeface="Golos Text"/>
                <a:ea typeface="Golos Text"/>
                <a:cs typeface="Golos Text"/>
                <a:sym typeface="Golos Text"/>
              </a:rPr>
              <a:t>Transformer based model discriminates better when the text is generated based on customer queries and not by rephrasing original human texts.</a:t>
            </a:r>
            <a:endParaRPr sz="1500">
              <a:latin typeface="Golos Text"/>
              <a:ea typeface="Golos Text"/>
              <a:cs typeface="Golos Text"/>
              <a:sym typeface="Golos Text"/>
            </a:endParaRPr>
          </a:p>
          <a:p>
            <a:pPr indent="-323850" lvl="0" marL="457200" rtl="0" algn="l">
              <a:spcBef>
                <a:spcPts val="0"/>
              </a:spcBef>
              <a:spcAft>
                <a:spcPts val="0"/>
              </a:spcAft>
              <a:buSzPts val="1500"/>
              <a:buFont typeface="Golos Text"/>
              <a:buChar char="●"/>
            </a:pPr>
            <a:r>
              <a:rPr lang="en" sz="1500">
                <a:latin typeface="Golos Text"/>
                <a:ea typeface="Golos Text"/>
                <a:cs typeface="Golos Text"/>
                <a:sym typeface="Golos Text"/>
              </a:rPr>
              <a:t> This model is applicable when the </a:t>
            </a:r>
            <a:r>
              <a:rPr b="1" lang="en" sz="1500">
                <a:latin typeface="Golos Text"/>
                <a:ea typeface="Golos Text"/>
                <a:cs typeface="Golos Text"/>
                <a:sym typeface="Golos Text"/>
              </a:rPr>
              <a:t>text is short. </a:t>
            </a:r>
            <a:endParaRPr b="1" sz="1500">
              <a:latin typeface="Golos Text"/>
              <a:ea typeface="Golos Text"/>
              <a:cs typeface="Golos Text"/>
              <a:sym typeface="Golos Text"/>
            </a:endParaRPr>
          </a:p>
          <a:p>
            <a:pPr indent="0" lvl="0" marL="914400" rtl="0" algn="l">
              <a:spcBef>
                <a:spcPts val="0"/>
              </a:spcBef>
              <a:spcAft>
                <a:spcPts val="0"/>
              </a:spcAft>
              <a:buNone/>
            </a:pPr>
            <a:r>
              <a:t/>
            </a:r>
            <a:endParaRPr>
              <a:latin typeface="Golos Text"/>
              <a:ea typeface="Golos Text"/>
              <a:cs typeface="Golos Text"/>
              <a:sym typeface="Golos Text"/>
            </a:endParaRPr>
          </a:p>
        </p:txBody>
      </p:sp>
      <p:sp>
        <p:nvSpPr>
          <p:cNvPr id="641" name="Google Shape;641;p5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642" name="Google Shape;642;p50"/>
          <p:cNvPicPr preferRelativeResize="0"/>
          <p:nvPr/>
        </p:nvPicPr>
        <p:blipFill>
          <a:blip r:embed="rId3">
            <a:alphaModFix/>
          </a:blip>
          <a:stretch>
            <a:fillRect/>
          </a:stretch>
        </p:blipFill>
        <p:spPr>
          <a:xfrm>
            <a:off x="6700750" y="3009825"/>
            <a:ext cx="1759150" cy="1759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51"/>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Method</a:t>
            </a:r>
            <a:endParaRPr/>
          </a:p>
        </p:txBody>
      </p:sp>
      <p:sp>
        <p:nvSpPr>
          <p:cNvPr id="648" name="Google Shape;648;p51"/>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649" name="Google Shape;649;p51"/>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2"/>
          <p:cNvSpPr txBox="1"/>
          <p:nvPr>
            <p:ph type="title"/>
          </p:nvPr>
        </p:nvSpPr>
        <p:spPr>
          <a:xfrm>
            <a:off x="71505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Intuition</a:t>
            </a:r>
            <a:endParaRPr/>
          </a:p>
        </p:txBody>
      </p:sp>
      <p:sp>
        <p:nvSpPr>
          <p:cNvPr id="655" name="Google Shape;655;p52"/>
          <p:cNvSpPr txBox="1"/>
          <p:nvPr/>
        </p:nvSpPr>
        <p:spPr>
          <a:xfrm>
            <a:off x="316600" y="1148600"/>
            <a:ext cx="7839000" cy="38634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 sz="1500">
                <a:latin typeface="Golos Text"/>
                <a:ea typeface="Golos Text"/>
                <a:cs typeface="Golos Text"/>
                <a:sym typeface="Golos Text"/>
              </a:rPr>
              <a:t>To improve the accuracy, we have to </a:t>
            </a:r>
            <a:r>
              <a:rPr lang="en" sz="1500">
                <a:latin typeface="Golos Text"/>
                <a:ea typeface="Golos Text"/>
                <a:cs typeface="Golos Text"/>
                <a:sym typeface="Golos Text"/>
              </a:rPr>
              <a:t>consider</a:t>
            </a:r>
            <a:r>
              <a:rPr lang="en" sz="1500">
                <a:latin typeface="Golos Text"/>
                <a:ea typeface="Golos Text"/>
                <a:cs typeface="Golos Text"/>
                <a:sym typeface="Golos Text"/>
              </a:rPr>
              <a:t> the </a:t>
            </a:r>
            <a:r>
              <a:rPr lang="en" sz="1500">
                <a:latin typeface="Golos Text"/>
                <a:ea typeface="Golos Text"/>
                <a:cs typeface="Golos Text"/>
                <a:sym typeface="Golos Text"/>
              </a:rPr>
              <a:t>occurrence</a:t>
            </a:r>
            <a:r>
              <a:rPr lang="en" sz="1500">
                <a:latin typeface="Golos Text"/>
                <a:ea typeface="Golos Text"/>
                <a:cs typeface="Golos Text"/>
                <a:sym typeface="Golos Text"/>
              </a:rPr>
              <a:t> of the </a:t>
            </a:r>
            <a:r>
              <a:rPr b="1" lang="en" sz="1500">
                <a:latin typeface="Golos Text"/>
                <a:ea typeface="Golos Text"/>
                <a:cs typeface="Golos Text"/>
                <a:sym typeface="Golos Text"/>
              </a:rPr>
              <a:t>unique </a:t>
            </a:r>
            <a:r>
              <a:rPr b="1" lang="en" sz="1500">
                <a:latin typeface="Golos Text"/>
                <a:ea typeface="Golos Text"/>
                <a:cs typeface="Golos Text"/>
                <a:sym typeface="Golos Text"/>
              </a:rPr>
              <a:t>attributes(UA)</a:t>
            </a:r>
            <a:r>
              <a:rPr lang="en" sz="1500">
                <a:latin typeface="Golos Text"/>
                <a:ea typeface="Golos Text"/>
                <a:cs typeface="Golos Text"/>
                <a:sym typeface="Golos Text"/>
              </a:rPr>
              <a:t> of AI generated text based on the observations from SHAP in DistilBERT. The attributes are,</a:t>
            </a:r>
            <a:endParaRPr sz="1500">
              <a:latin typeface="Golos Text"/>
              <a:ea typeface="Golos Text"/>
              <a:cs typeface="Golos Text"/>
              <a:sym typeface="Golos Text"/>
            </a:endParaRPr>
          </a:p>
          <a:p>
            <a:pPr indent="0" lvl="0" marL="914400" rtl="0" algn="l">
              <a:spcBef>
                <a:spcPts val="0"/>
              </a:spcBef>
              <a:spcAft>
                <a:spcPts val="0"/>
              </a:spcAft>
              <a:buNone/>
            </a:pPr>
            <a:r>
              <a:t/>
            </a:r>
            <a:endParaRPr sz="1500">
              <a:latin typeface="Golos Text"/>
              <a:ea typeface="Golos Text"/>
              <a:cs typeface="Golos Text"/>
              <a:sym typeface="Golos Text"/>
            </a:endParaRPr>
          </a:p>
          <a:p>
            <a:pPr indent="-323850" lvl="0" marL="1371600" rtl="0" algn="l">
              <a:spcBef>
                <a:spcPts val="0"/>
              </a:spcBef>
              <a:spcAft>
                <a:spcPts val="0"/>
              </a:spcAft>
              <a:buSzPts val="1500"/>
              <a:buFont typeface="Golos Text"/>
              <a:buChar char="●"/>
            </a:pPr>
            <a:r>
              <a:rPr lang="en" sz="1500">
                <a:latin typeface="Golos Text"/>
                <a:ea typeface="Golos Text"/>
                <a:cs typeface="Golos Text"/>
                <a:sym typeface="Golos Text"/>
              </a:rPr>
              <a:t>no personal pronouns </a:t>
            </a:r>
            <a:endParaRPr sz="1500">
              <a:latin typeface="Golos Text"/>
              <a:ea typeface="Golos Text"/>
              <a:cs typeface="Golos Text"/>
              <a:sym typeface="Golos Text"/>
            </a:endParaRPr>
          </a:p>
          <a:p>
            <a:pPr indent="-323850" lvl="0" marL="1371600" rtl="0" algn="l">
              <a:spcBef>
                <a:spcPts val="0"/>
              </a:spcBef>
              <a:spcAft>
                <a:spcPts val="0"/>
              </a:spcAft>
              <a:buSzPts val="1500"/>
              <a:buFont typeface="Golos Text"/>
              <a:buChar char="●"/>
            </a:pPr>
            <a:r>
              <a:rPr lang="en" sz="1500">
                <a:latin typeface="Golos Text"/>
                <a:ea typeface="Golos Text"/>
                <a:cs typeface="Golos Text"/>
                <a:sym typeface="Golos Text"/>
              </a:rPr>
              <a:t>no expressions of feelings</a:t>
            </a:r>
            <a:endParaRPr sz="1500">
              <a:latin typeface="Golos Text"/>
              <a:ea typeface="Golos Text"/>
              <a:cs typeface="Golos Text"/>
              <a:sym typeface="Golos Text"/>
            </a:endParaRPr>
          </a:p>
          <a:p>
            <a:pPr indent="-323850" lvl="0" marL="1371600" rtl="0" algn="l">
              <a:spcBef>
                <a:spcPts val="0"/>
              </a:spcBef>
              <a:spcAft>
                <a:spcPts val="0"/>
              </a:spcAft>
              <a:buSzPts val="1500"/>
              <a:buFont typeface="Golos Text"/>
              <a:buChar char="●"/>
            </a:pPr>
            <a:r>
              <a:rPr lang="en" sz="1500">
                <a:latin typeface="Golos Text"/>
                <a:ea typeface="Golos Text"/>
                <a:cs typeface="Golos Text"/>
                <a:sym typeface="Golos Text"/>
              </a:rPr>
              <a:t>use uncommon (unusual) words</a:t>
            </a:r>
            <a:endParaRPr sz="1500">
              <a:latin typeface="Golos Text"/>
              <a:ea typeface="Golos Text"/>
              <a:cs typeface="Golos Text"/>
              <a:sym typeface="Golos Text"/>
            </a:endParaRPr>
          </a:p>
          <a:p>
            <a:pPr indent="-323850" lvl="0" marL="1371600" rtl="0" algn="l">
              <a:spcBef>
                <a:spcPts val="0"/>
              </a:spcBef>
              <a:spcAft>
                <a:spcPts val="0"/>
              </a:spcAft>
              <a:buSzPts val="1500"/>
              <a:buFont typeface="Golos Text"/>
              <a:buChar char="●"/>
            </a:pPr>
            <a:r>
              <a:rPr lang="en" sz="1500">
                <a:latin typeface="Golos Text"/>
                <a:ea typeface="Golos Text"/>
                <a:cs typeface="Golos Text"/>
                <a:sym typeface="Golos Text"/>
              </a:rPr>
              <a:t>no rude vocabs</a:t>
            </a:r>
            <a:endParaRPr sz="1500">
              <a:latin typeface="Golos Text"/>
              <a:ea typeface="Golos Text"/>
              <a:cs typeface="Golos Text"/>
              <a:sym typeface="Golos Text"/>
            </a:endParaRPr>
          </a:p>
          <a:p>
            <a:pPr indent="-323850" lvl="0" marL="1371600" rtl="0" algn="l">
              <a:spcBef>
                <a:spcPts val="0"/>
              </a:spcBef>
              <a:spcAft>
                <a:spcPts val="0"/>
              </a:spcAft>
              <a:buSzPts val="1500"/>
              <a:buFont typeface="Golos Text"/>
              <a:buChar char="●"/>
            </a:pPr>
            <a:r>
              <a:rPr lang="en" sz="1500">
                <a:latin typeface="Golos Text"/>
                <a:ea typeface="Golos Text"/>
                <a:cs typeface="Golos Text"/>
                <a:sym typeface="Golos Text"/>
              </a:rPr>
              <a:t>more formal words</a:t>
            </a:r>
            <a:endParaRPr sz="1500">
              <a:latin typeface="Golos Text"/>
              <a:ea typeface="Golos Text"/>
              <a:cs typeface="Golos Text"/>
              <a:sym typeface="Golos Text"/>
            </a:endParaRPr>
          </a:p>
          <a:p>
            <a:pPr indent="-323850" lvl="0" marL="1371600" rtl="0" algn="l">
              <a:spcBef>
                <a:spcPts val="0"/>
              </a:spcBef>
              <a:spcAft>
                <a:spcPts val="0"/>
              </a:spcAft>
              <a:buSzPts val="1500"/>
              <a:buFont typeface="Golos Text"/>
              <a:buChar char="●"/>
            </a:pPr>
            <a:r>
              <a:rPr lang="en" sz="1500">
                <a:latin typeface="Golos Text"/>
                <a:ea typeface="Golos Text"/>
                <a:cs typeface="Golos Text"/>
                <a:sym typeface="Golos Text"/>
              </a:rPr>
              <a:t>no colloquial terms and abbreviations (e.g. it never uses “&amp;” instead of “and”).</a:t>
            </a:r>
            <a:endParaRPr sz="1500">
              <a:latin typeface="Golos Text"/>
              <a:ea typeface="Golos Text"/>
              <a:cs typeface="Golos Text"/>
              <a:sym typeface="Golos Text"/>
            </a:endParaRPr>
          </a:p>
          <a:p>
            <a:pPr indent="0" lvl="0" marL="0" rtl="0" algn="l">
              <a:spcBef>
                <a:spcPts val="0"/>
              </a:spcBef>
              <a:spcAft>
                <a:spcPts val="0"/>
              </a:spcAft>
              <a:buNone/>
            </a:pPr>
            <a:r>
              <a:t/>
            </a:r>
            <a:endParaRPr b="1" sz="1500">
              <a:latin typeface="Golos Text"/>
              <a:ea typeface="Golos Text"/>
              <a:cs typeface="Golos Text"/>
              <a:sym typeface="Golos Text"/>
            </a:endParaRPr>
          </a:p>
          <a:p>
            <a:pPr indent="0" lvl="0" marL="914400" rtl="0" algn="l">
              <a:spcBef>
                <a:spcPts val="0"/>
              </a:spcBef>
              <a:spcAft>
                <a:spcPts val="0"/>
              </a:spcAft>
              <a:buNone/>
            </a:pPr>
            <a:r>
              <a:rPr lang="en" sz="1500">
                <a:latin typeface="Golos Text"/>
                <a:ea typeface="Golos Text"/>
                <a:cs typeface="Golos Text"/>
                <a:sym typeface="Golos Text"/>
              </a:rPr>
              <a:t>By using the </a:t>
            </a:r>
            <a:r>
              <a:rPr lang="en" sz="1500">
                <a:latin typeface="Golos Text"/>
                <a:ea typeface="Golos Text"/>
                <a:cs typeface="Golos Text"/>
                <a:sym typeface="Golos Text"/>
              </a:rPr>
              <a:t>property</a:t>
            </a:r>
            <a:r>
              <a:rPr lang="en" sz="1500">
                <a:latin typeface="Golos Text"/>
                <a:ea typeface="Golos Text"/>
                <a:cs typeface="Golos Text"/>
                <a:sym typeface="Golos Text"/>
              </a:rPr>
              <a:t> Unique Attributes, we can improve the model.</a:t>
            </a:r>
            <a:endParaRPr>
              <a:latin typeface="Golos Text"/>
              <a:ea typeface="Golos Text"/>
              <a:cs typeface="Golos Text"/>
              <a:sym typeface="Golos Text"/>
            </a:endParaRPr>
          </a:p>
          <a:p>
            <a:pPr indent="0" lvl="0" marL="457200" rtl="0" algn="l">
              <a:spcBef>
                <a:spcPts val="0"/>
              </a:spcBef>
              <a:spcAft>
                <a:spcPts val="0"/>
              </a:spcAft>
              <a:buNone/>
            </a:pPr>
            <a:r>
              <a:t/>
            </a:r>
            <a:endParaRPr>
              <a:latin typeface="Golos Text"/>
              <a:ea typeface="Golos Text"/>
              <a:cs typeface="Golos Text"/>
              <a:sym typeface="Golos Text"/>
            </a:endParaRPr>
          </a:p>
          <a:p>
            <a:pPr indent="0" lvl="0" marL="457200" rtl="0" algn="l">
              <a:spcBef>
                <a:spcPts val="0"/>
              </a:spcBef>
              <a:spcAft>
                <a:spcPts val="0"/>
              </a:spcAft>
              <a:buNone/>
            </a:pPr>
            <a:r>
              <a:t/>
            </a:r>
            <a:endParaRPr sz="1600">
              <a:latin typeface="Golos Text"/>
              <a:ea typeface="Golos Text"/>
              <a:cs typeface="Golos Text"/>
              <a:sym typeface="Golos Text"/>
            </a:endParaRPr>
          </a:p>
          <a:p>
            <a:pPr indent="0" lvl="0" marL="914400" rtl="0" algn="l">
              <a:spcBef>
                <a:spcPts val="0"/>
              </a:spcBef>
              <a:spcAft>
                <a:spcPts val="0"/>
              </a:spcAft>
              <a:buNone/>
            </a:pPr>
            <a:r>
              <a:t/>
            </a:r>
            <a:endParaRPr>
              <a:latin typeface="Golos Text"/>
              <a:ea typeface="Golos Text"/>
              <a:cs typeface="Golos Text"/>
              <a:sym typeface="Golos Tex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id="660" name="Google Shape;660;p53"/>
          <p:cNvPicPr preferRelativeResize="0"/>
          <p:nvPr/>
        </p:nvPicPr>
        <p:blipFill>
          <a:blip r:embed="rId3">
            <a:alphaModFix/>
          </a:blip>
          <a:stretch>
            <a:fillRect/>
          </a:stretch>
        </p:blipFill>
        <p:spPr>
          <a:xfrm>
            <a:off x="6862200" y="3452875"/>
            <a:ext cx="2076126" cy="1535376"/>
          </a:xfrm>
          <a:prstGeom prst="rect">
            <a:avLst/>
          </a:prstGeom>
          <a:noFill/>
          <a:ln>
            <a:noFill/>
          </a:ln>
        </p:spPr>
      </p:pic>
      <p:sp>
        <p:nvSpPr>
          <p:cNvPr id="661" name="Google Shape;661;p53"/>
          <p:cNvSpPr txBox="1"/>
          <p:nvPr>
            <p:ph type="title"/>
          </p:nvPr>
        </p:nvSpPr>
        <p:spPr>
          <a:xfrm>
            <a:off x="71505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Questions &amp; </a:t>
            </a:r>
            <a:r>
              <a:rPr lang="en"/>
              <a:t>Objectives </a:t>
            </a:r>
            <a:endParaRPr/>
          </a:p>
        </p:txBody>
      </p:sp>
      <p:sp>
        <p:nvSpPr>
          <p:cNvPr id="662" name="Google Shape;662;p53"/>
          <p:cNvSpPr txBox="1"/>
          <p:nvPr/>
        </p:nvSpPr>
        <p:spPr>
          <a:xfrm>
            <a:off x="589950" y="1508800"/>
            <a:ext cx="78390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Golos Text"/>
                <a:ea typeface="Golos Text"/>
                <a:cs typeface="Golos Text"/>
                <a:sym typeface="Golos Text"/>
              </a:rPr>
              <a:t>RQ: How  can we quantify attribute information into the model?</a:t>
            </a:r>
            <a:endParaRPr b="1" sz="1500">
              <a:latin typeface="Golos Text"/>
              <a:ea typeface="Golos Text"/>
              <a:cs typeface="Golos Text"/>
              <a:sym typeface="Golos Text"/>
            </a:endParaRPr>
          </a:p>
          <a:p>
            <a:pPr indent="0" lvl="0" marL="0" rtl="0" algn="l">
              <a:spcBef>
                <a:spcPts val="0"/>
              </a:spcBef>
              <a:spcAft>
                <a:spcPts val="0"/>
              </a:spcAft>
              <a:buNone/>
            </a:pPr>
            <a:r>
              <a:rPr i="1" lang="en" sz="1500">
                <a:latin typeface="Golos Text"/>
                <a:ea typeface="Golos Text"/>
                <a:cs typeface="Golos Text"/>
                <a:sym typeface="Golos Text"/>
              </a:rPr>
              <a:t>RO:  We have to  define metric to identify existence of unique attributes</a:t>
            </a:r>
            <a:endParaRPr i="1" sz="1500">
              <a:latin typeface="Golos Text"/>
              <a:ea typeface="Golos Text"/>
              <a:cs typeface="Golos Text"/>
              <a:sym typeface="Golos Text"/>
            </a:endParaRPr>
          </a:p>
          <a:p>
            <a:pPr indent="0" lvl="0" marL="0" rtl="0" algn="l">
              <a:spcBef>
                <a:spcPts val="0"/>
              </a:spcBef>
              <a:spcAft>
                <a:spcPts val="0"/>
              </a:spcAft>
              <a:buNone/>
            </a:pPr>
            <a:r>
              <a:t/>
            </a:r>
            <a:endParaRPr i="1" sz="1500">
              <a:latin typeface="Golos Text"/>
              <a:ea typeface="Golos Text"/>
              <a:cs typeface="Golos Text"/>
              <a:sym typeface="Golos Text"/>
            </a:endParaRPr>
          </a:p>
          <a:p>
            <a:pPr indent="0" lvl="0" marL="0" rtl="0" algn="l">
              <a:spcBef>
                <a:spcPts val="0"/>
              </a:spcBef>
              <a:spcAft>
                <a:spcPts val="0"/>
              </a:spcAft>
              <a:buNone/>
            </a:pPr>
            <a:r>
              <a:rPr b="1" lang="en" sz="1500">
                <a:latin typeface="Golos Text"/>
                <a:ea typeface="Golos Text"/>
                <a:cs typeface="Golos Text"/>
                <a:sym typeface="Golos Text"/>
              </a:rPr>
              <a:t>RQ: How  can we achieve better performance?</a:t>
            </a:r>
            <a:endParaRPr b="1" sz="1500">
              <a:latin typeface="Golos Text"/>
              <a:ea typeface="Golos Text"/>
              <a:cs typeface="Golos Text"/>
              <a:sym typeface="Golos Text"/>
            </a:endParaRPr>
          </a:p>
          <a:p>
            <a:pPr indent="0" lvl="0" marL="0" rtl="0" algn="l">
              <a:spcBef>
                <a:spcPts val="0"/>
              </a:spcBef>
              <a:spcAft>
                <a:spcPts val="0"/>
              </a:spcAft>
              <a:buNone/>
            </a:pPr>
            <a:r>
              <a:rPr i="1" lang="en" sz="1500">
                <a:latin typeface="Golos Text"/>
                <a:ea typeface="Golos Text"/>
                <a:cs typeface="Golos Text"/>
                <a:sym typeface="Golos Text"/>
              </a:rPr>
              <a:t>RO:  We use the existing best model with modifications to improve overall performance</a:t>
            </a:r>
            <a:endParaRPr i="1" sz="1500">
              <a:latin typeface="Golos Text"/>
              <a:ea typeface="Golos Text"/>
              <a:cs typeface="Golos Text"/>
              <a:sym typeface="Golos Text"/>
            </a:endParaRPr>
          </a:p>
          <a:p>
            <a:pPr indent="0" lvl="0" marL="0" rtl="0" algn="l">
              <a:spcBef>
                <a:spcPts val="0"/>
              </a:spcBef>
              <a:spcAft>
                <a:spcPts val="0"/>
              </a:spcAft>
              <a:buNone/>
            </a:pPr>
            <a:r>
              <a:t/>
            </a:r>
            <a:endParaRPr i="1" sz="1500">
              <a:latin typeface="Golos Text"/>
              <a:ea typeface="Golos Text"/>
              <a:cs typeface="Golos Text"/>
              <a:sym typeface="Golos Text"/>
            </a:endParaRPr>
          </a:p>
          <a:p>
            <a:pPr indent="0" lvl="0" marL="0" rtl="0" algn="l">
              <a:spcBef>
                <a:spcPts val="0"/>
              </a:spcBef>
              <a:spcAft>
                <a:spcPts val="0"/>
              </a:spcAft>
              <a:buNone/>
            </a:pPr>
            <a:r>
              <a:rPr b="1" lang="en" sz="1500">
                <a:latin typeface="Golos Text"/>
                <a:ea typeface="Golos Text"/>
                <a:cs typeface="Golos Text"/>
                <a:sym typeface="Golos Text"/>
              </a:rPr>
              <a:t>RQ: How</a:t>
            </a:r>
            <a:r>
              <a:rPr b="1" lang="en" sz="1500">
                <a:latin typeface="Golos Text"/>
                <a:ea typeface="Golos Text"/>
                <a:cs typeface="Golos Text"/>
                <a:sym typeface="Golos Text"/>
              </a:rPr>
              <a:t> can we </a:t>
            </a:r>
            <a:r>
              <a:rPr b="1" lang="en" sz="1500">
                <a:latin typeface="Golos Text"/>
                <a:ea typeface="Golos Text"/>
                <a:cs typeface="Golos Text"/>
                <a:sym typeface="Golos Text"/>
              </a:rPr>
              <a:t>incorporate</a:t>
            </a:r>
            <a:r>
              <a:rPr b="1" lang="en" sz="1500">
                <a:latin typeface="Golos Text"/>
                <a:ea typeface="Golos Text"/>
                <a:cs typeface="Golos Text"/>
                <a:sym typeface="Golos Text"/>
              </a:rPr>
              <a:t> </a:t>
            </a:r>
            <a:r>
              <a:rPr b="1" lang="en" sz="1500">
                <a:latin typeface="Golos Text"/>
                <a:ea typeface="Golos Text"/>
                <a:cs typeface="Golos Text"/>
                <a:sym typeface="Golos Text"/>
              </a:rPr>
              <a:t>unique attribute information into the model</a:t>
            </a:r>
            <a:r>
              <a:rPr b="1" lang="en" sz="1500">
                <a:latin typeface="Golos Text"/>
                <a:ea typeface="Golos Text"/>
                <a:cs typeface="Golos Text"/>
                <a:sym typeface="Golos Text"/>
              </a:rPr>
              <a:t>?</a:t>
            </a:r>
            <a:endParaRPr b="1" sz="1500">
              <a:latin typeface="Golos Text"/>
              <a:ea typeface="Golos Text"/>
              <a:cs typeface="Golos Text"/>
              <a:sym typeface="Golos Text"/>
            </a:endParaRPr>
          </a:p>
          <a:p>
            <a:pPr indent="0" lvl="0" marL="0" rtl="0" algn="l">
              <a:spcBef>
                <a:spcPts val="0"/>
              </a:spcBef>
              <a:spcAft>
                <a:spcPts val="0"/>
              </a:spcAft>
              <a:buNone/>
            </a:pPr>
            <a:r>
              <a:rPr i="1" lang="en" sz="1500">
                <a:latin typeface="Golos Text"/>
                <a:ea typeface="Golos Text"/>
                <a:cs typeface="Golos Text"/>
                <a:sym typeface="Golos Text"/>
              </a:rPr>
              <a:t>RO:  We </a:t>
            </a:r>
            <a:r>
              <a:rPr i="1" lang="en" sz="1500">
                <a:latin typeface="Golos Text"/>
                <a:ea typeface="Golos Text"/>
                <a:cs typeface="Golos Text"/>
                <a:sym typeface="Golos Text"/>
              </a:rPr>
              <a:t>have</a:t>
            </a:r>
            <a:r>
              <a:rPr i="1" lang="en" sz="1500">
                <a:latin typeface="Golos Text"/>
                <a:ea typeface="Golos Text"/>
                <a:cs typeface="Golos Text"/>
                <a:sym typeface="Golos Text"/>
              </a:rPr>
              <a:t> to train the model with loss that depicts this information</a:t>
            </a:r>
            <a:endParaRPr>
              <a:latin typeface="Golos Text"/>
              <a:ea typeface="Golos Text"/>
              <a:cs typeface="Golos Text"/>
              <a:sym typeface="Golos Text"/>
            </a:endParaRPr>
          </a:p>
        </p:txBody>
      </p:sp>
      <p:sp>
        <p:nvSpPr>
          <p:cNvPr id="663" name="Google Shape;663;p5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54"/>
          <p:cNvSpPr txBox="1"/>
          <p:nvPr>
            <p:ph type="title"/>
          </p:nvPr>
        </p:nvSpPr>
        <p:spPr>
          <a:xfrm>
            <a:off x="334050" y="154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Derivation</a:t>
            </a:r>
            <a:endParaRPr/>
          </a:p>
        </p:txBody>
      </p:sp>
      <p:sp>
        <p:nvSpPr>
          <p:cNvPr id="669" name="Google Shape;669;p54"/>
          <p:cNvSpPr txBox="1"/>
          <p:nvPr/>
        </p:nvSpPr>
        <p:spPr>
          <a:xfrm>
            <a:off x="810300" y="1058075"/>
            <a:ext cx="7829400" cy="608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Golos Text"/>
                <a:ea typeface="Golos Text"/>
                <a:cs typeface="Golos Text"/>
                <a:sym typeface="Golos Text"/>
              </a:rPr>
              <a:t>We have to </a:t>
            </a:r>
            <a:r>
              <a:rPr lang="en" sz="1500">
                <a:latin typeface="Golos Text"/>
                <a:ea typeface="Golos Text"/>
                <a:cs typeface="Golos Text"/>
                <a:sym typeface="Golos Text"/>
              </a:rPr>
              <a:t>quantify</a:t>
            </a:r>
            <a:r>
              <a:rPr lang="en" sz="1500">
                <a:latin typeface="Golos Text"/>
                <a:ea typeface="Golos Text"/>
                <a:cs typeface="Golos Text"/>
                <a:sym typeface="Golos Text"/>
              </a:rPr>
              <a:t> above experiments in favour of increasing the discriminating power of DistillBert.</a:t>
            </a:r>
            <a:endParaRPr sz="1500">
              <a:latin typeface="Golos Text"/>
              <a:ea typeface="Golos Text"/>
              <a:cs typeface="Golos Text"/>
              <a:sym typeface="Golos Text"/>
            </a:endParaRPr>
          </a:p>
          <a:p>
            <a:pPr indent="0" lvl="0" marL="0" rtl="0" algn="l">
              <a:spcBef>
                <a:spcPts val="0"/>
              </a:spcBef>
              <a:spcAft>
                <a:spcPts val="0"/>
              </a:spcAft>
              <a:buNone/>
            </a:pPr>
            <a:r>
              <a:t/>
            </a:r>
            <a:endParaRPr sz="1500">
              <a:latin typeface="Golos Text"/>
              <a:ea typeface="Golos Text"/>
              <a:cs typeface="Golos Text"/>
              <a:sym typeface="Golos Text"/>
            </a:endParaRPr>
          </a:p>
          <a:p>
            <a:pPr indent="0" lvl="0" marL="0" rtl="0" algn="l">
              <a:spcBef>
                <a:spcPts val="0"/>
              </a:spcBef>
              <a:spcAft>
                <a:spcPts val="0"/>
              </a:spcAft>
              <a:buNone/>
            </a:pPr>
            <a:r>
              <a:rPr b="1" lang="en" sz="1500">
                <a:latin typeface="Golos Text"/>
                <a:ea typeface="Golos Text"/>
                <a:cs typeface="Golos Text"/>
                <a:sym typeface="Golos Text"/>
              </a:rPr>
              <a:t>Step 1</a:t>
            </a:r>
            <a:r>
              <a:rPr lang="en" sz="1500">
                <a:latin typeface="Golos Text"/>
                <a:ea typeface="Golos Text"/>
                <a:cs typeface="Golos Text"/>
                <a:sym typeface="Golos Text"/>
              </a:rPr>
              <a:t>: Calculate the frequency of unique attributes</a:t>
            </a:r>
            <a:endParaRPr sz="1500">
              <a:latin typeface="Golos Text"/>
              <a:ea typeface="Golos Text"/>
              <a:cs typeface="Golos Text"/>
              <a:sym typeface="Golos Text"/>
            </a:endParaRPr>
          </a:p>
          <a:p>
            <a:pPr indent="0" lvl="0" marL="0" rtl="0" algn="l">
              <a:spcBef>
                <a:spcPts val="0"/>
              </a:spcBef>
              <a:spcAft>
                <a:spcPts val="0"/>
              </a:spcAft>
              <a:buNone/>
            </a:pPr>
            <a:r>
              <a:rPr i="1" lang="en" sz="1500">
                <a:latin typeface="Golos Text"/>
                <a:ea typeface="Golos Text"/>
                <a:cs typeface="Golos Text"/>
                <a:sym typeface="Golos Text"/>
              </a:rPr>
              <a:t>Why? </a:t>
            </a:r>
            <a:r>
              <a:rPr lang="en" sz="1500">
                <a:latin typeface="Golos Text"/>
                <a:ea typeface="Golos Text"/>
                <a:cs typeface="Golos Text"/>
                <a:sym typeface="Golos Text"/>
              </a:rPr>
              <a:t>: </a:t>
            </a:r>
            <a:r>
              <a:rPr i="1" lang="en" sz="1500">
                <a:latin typeface="Golos Text"/>
                <a:ea typeface="Golos Text"/>
                <a:cs typeface="Golos Text"/>
                <a:sym typeface="Golos Text"/>
              </a:rPr>
              <a:t>Quantify the existence of unique attributes</a:t>
            </a:r>
            <a:endParaRPr i="1" sz="1500">
              <a:latin typeface="Golos Text"/>
              <a:ea typeface="Golos Text"/>
              <a:cs typeface="Golos Text"/>
              <a:sym typeface="Golos Text"/>
            </a:endParaRPr>
          </a:p>
          <a:p>
            <a:pPr indent="0" lvl="0" marL="0" rtl="0" algn="l">
              <a:spcBef>
                <a:spcPts val="0"/>
              </a:spcBef>
              <a:spcAft>
                <a:spcPts val="0"/>
              </a:spcAft>
              <a:buNone/>
            </a:pPr>
            <a:r>
              <a:t/>
            </a:r>
            <a:endParaRPr b="1" sz="1500">
              <a:latin typeface="Golos Text"/>
              <a:ea typeface="Golos Text"/>
              <a:cs typeface="Golos Text"/>
              <a:sym typeface="Golos Text"/>
            </a:endParaRPr>
          </a:p>
          <a:p>
            <a:pPr indent="0" lvl="0" marL="0" rtl="0" algn="l">
              <a:spcBef>
                <a:spcPts val="0"/>
              </a:spcBef>
              <a:spcAft>
                <a:spcPts val="0"/>
              </a:spcAft>
              <a:buNone/>
            </a:pPr>
            <a:r>
              <a:rPr b="1" lang="en" sz="1500">
                <a:latin typeface="Golos Text"/>
                <a:ea typeface="Golos Text"/>
                <a:cs typeface="Golos Text"/>
                <a:sym typeface="Golos Text"/>
              </a:rPr>
              <a:t>Step 2</a:t>
            </a:r>
            <a:r>
              <a:rPr lang="en" sz="1500">
                <a:latin typeface="Golos Text"/>
                <a:ea typeface="Golos Text"/>
                <a:cs typeface="Golos Text"/>
                <a:sym typeface="Golos Text"/>
              </a:rPr>
              <a:t>:</a:t>
            </a:r>
            <a:r>
              <a:rPr b="1" lang="en" sz="1500">
                <a:latin typeface="Golos Text"/>
                <a:ea typeface="Golos Text"/>
                <a:cs typeface="Golos Text"/>
                <a:sym typeface="Golos Text"/>
              </a:rPr>
              <a:t> </a:t>
            </a:r>
            <a:r>
              <a:rPr lang="en" sz="1500">
                <a:latin typeface="Golos Text"/>
                <a:ea typeface="Golos Text"/>
                <a:cs typeface="Golos Text"/>
                <a:sym typeface="Golos Text"/>
              </a:rPr>
              <a:t>Learnable λi coefficients.</a:t>
            </a:r>
            <a:endParaRPr sz="1500">
              <a:latin typeface="Golos Text"/>
              <a:ea typeface="Golos Text"/>
              <a:cs typeface="Golos Text"/>
              <a:sym typeface="Golos Text"/>
            </a:endParaRPr>
          </a:p>
          <a:p>
            <a:pPr indent="0" lvl="0" marL="0" rtl="0" algn="l">
              <a:spcBef>
                <a:spcPts val="0"/>
              </a:spcBef>
              <a:spcAft>
                <a:spcPts val="0"/>
              </a:spcAft>
              <a:buNone/>
            </a:pPr>
            <a:r>
              <a:rPr i="1" lang="en" sz="1500">
                <a:latin typeface="Golos Text"/>
                <a:ea typeface="Golos Text"/>
                <a:cs typeface="Golos Text"/>
                <a:sym typeface="Golos Text"/>
              </a:rPr>
              <a:t>Why? </a:t>
            </a:r>
            <a:r>
              <a:rPr lang="en" sz="1500">
                <a:latin typeface="Golos Text"/>
                <a:ea typeface="Golos Text"/>
                <a:cs typeface="Golos Text"/>
                <a:sym typeface="Golos Text"/>
              </a:rPr>
              <a:t>: </a:t>
            </a:r>
            <a:r>
              <a:rPr i="1" lang="en" sz="1500">
                <a:latin typeface="Golos Text"/>
                <a:ea typeface="Golos Text"/>
                <a:cs typeface="Golos Text"/>
                <a:sym typeface="Golos Text"/>
              </a:rPr>
              <a:t>These coefficients will be useful in identify contribution of each attribute category  for the learning task. We don’t know the relationships, therefore we learn and update through a training process.</a:t>
            </a:r>
            <a:endParaRPr sz="1500">
              <a:latin typeface="Golos Text"/>
              <a:ea typeface="Golos Text"/>
              <a:cs typeface="Golos Text"/>
              <a:sym typeface="Golos Text"/>
            </a:endParaRPr>
          </a:p>
          <a:p>
            <a:pPr indent="0" lvl="0" marL="0" rtl="0" algn="l">
              <a:spcBef>
                <a:spcPts val="0"/>
              </a:spcBef>
              <a:spcAft>
                <a:spcPts val="0"/>
              </a:spcAft>
              <a:buNone/>
            </a:pPr>
            <a:r>
              <a:t/>
            </a:r>
            <a:endParaRPr sz="1500">
              <a:latin typeface="Golos Text"/>
              <a:ea typeface="Golos Text"/>
              <a:cs typeface="Golos Text"/>
              <a:sym typeface="Golos Text"/>
            </a:endParaRPr>
          </a:p>
          <a:p>
            <a:pPr indent="0" lvl="0" marL="0" rtl="0" algn="l">
              <a:spcBef>
                <a:spcPts val="0"/>
              </a:spcBef>
              <a:spcAft>
                <a:spcPts val="0"/>
              </a:spcAft>
              <a:buNone/>
            </a:pPr>
            <a:r>
              <a:rPr b="1" lang="en" sz="1500">
                <a:latin typeface="Golos Text"/>
                <a:ea typeface="Golos Text"/>
                <a:cs typeface="Golos Text"/>
                <a:sym typeface="Golos Text"/>
              </a:rPr>
              <a:t>Step 3</a:t>
            </a:r>
            <a:r>
              <a:rPr lang="en" sz="1500">
                <a:latin typeface="Golos Text"/>
                <a:ea typeface="Golos Text"/>
                <a:cs typeface="Golos Text"/>
                <a:sym typeface="Golos Text"/>
              </a:rPr>
              <a:t>: Normalize the UAFS score by dividing by m and n</a:t>
            </a:r>
            <a:endParaRPr sz="1500">
              <a:latin typeface="Golos Text"/>
              <a:ea typeface="Golos Text"/>
              <a:cs typeface="Golos Text"/>
              <a:sym typeface="Golos Text"/>
            </a:endParaRPr>
          </a:p>
          <a:p>
            <a:pPr indent="0" lvl="0" marL="0" rtl="0" algn="l">
              <a:spcBef>
                <a:spcPts val="0"/>
              </a:spcBef>
              <a:spcAft>
                <a:spcPts val="0"/>
              </a:spcAft>
              <a:buNone/>
            </a:pPr>
            <a:r>
              <a:rPr i="1" lang="en" sz="1500">
                <a:latin typeface="Golos Text"/>
                <a:ea typeface="Golos Text"/>
                <a:cs typeface="Golos Text"/>
                <a:sym typeface="Golos Text"/>
              </a:rPr>
              <a:t>Why? </a:t>
            </a:r>
            <a:r>
              <a:rPr lang="en" sz="1500">
                <a:latin typeface="Golos Text"/>
                <a:ea typeface="Golos Text"/>
                <a:cs typeface="Golos Text"/>
                <a:sym typeface="Golos Text"/>
              </a:rPr>
              <a:t>: For machine learning purposes.</a:t>
            </a:r>
            <a:endParaRPr b="1" sz="1500">
              <a:latin typeface="Golos Text"/>
              <a:ea typeface="Golos Text"/>
              <a:cs typeface="Golos Text"/>
              <a:sym typeface="Golos Text"/>
            </a:endParaRPr>
          </a:p>
          <a:p>
            <a:pPr indent="0" lvl="0" marL="914400" rtl="0" algn="l">
              <a:spcBef>
                <a:spcPts val="0"/>
              </a:spcBef>
              <a:spcAft>
                <a:spcPts val="0"/>
              </a:spcAft>
              <a:buNone/>
            </a:pPr>
            <a:r>
              <a:t/>
            </a:r>
            <a:endParaRPr sz="1500">
              <a:latin typeface="Golos Text"/>
              <a:ea typeface="Golos Text"/>
              <a:cs typeface="Golos Text"/>
              <a:sym typeface="Golos Text"/>
            </a:endParaRPr>
          </a:p>
          <a:p>
            <a:pPr indent="0" lvl="0" marL="914400" rtl="0" algn="l">
              <a:spcBef>
                <a:spcPts val="0"/>
              </a:spcBef>
              <a:spcAft>
                <a:spcPts val="0"/>
              </a:spcAft>
              <a:buNone/>
            </a:pPr>
            <a:r>
              <a:t/>
            </a:r>
            <a:endParaRPr sz="1500">
              <a:latin typeface="Golos Text"/>
              <a:ea typeface="Golos Text"/>
              <a:cs typeface="Golos Text"/>
              <a:sym typeface="Golos Text"/>
            </a:endParaRPr>
          </a:p>
          <a:p>
            <a:pPr indent="0" lvl="0" marL="914400" rtl="0" algn="l">
              <a:spcBef>
                <a:spcPts val="0"/>
              </a:spcBef>
              <a:spcAft>
                <a:spcPts val="0"/>
              </a:spcAft>
              <a:buNone/>
            </a:pPr>
            <a:r>
              <a:t/>
            </a:r>
            <a:endParaRPr sz="1500">
              <a:latin typeface="Golos Text"/>
              <a:ea typeface="Golos Text"/>
              <a:cs typeface="Golos Text"/>
              <a:sym typeface="Golos Text"/>
            </a:endParaRPr>
          </a:p>
          <a:p>
            <a:pPr indent="0" lvl="0" marL="914400" rtl="0" algn="l">
              <a:spcBef>
                <a:spcPts val="0"/>
              </a:spcBef>
              <a:spcAft>
                <a:spcPts val="0"/>
              </a:spcAft>
              <a:buNone/>
            </a:pPr>
            <a:r>
              <a:t/>
            </a:r>
            <a:endParaRPr sz="1500">
              <a:latin typeface="Golos Text"/>
              <a:ea typeface="Golos Text"/>
              <a:cs typeface="Golos Text"/>
              <a:sym typeface="Golos Text"/>
            </a:endParaRPr>
          </a:p>
          <a:p>
            <a:pPr indent="0" lvl="0" marL="0" rtl="0" algn="l">
              <a:spcBef>
                <a:spcPts val="0"/>
              </a:spcBef>
              <a:spcAft>
                <a:spcPts val="0"/>
              </a:spcAft>
              <a:buNone/>
            </a:pPr>
            <a:r>
              <a:t/>
            </a:r>
            <a:endParaRPr>
              <a:latin typeface="Golos Text"/>
              <a:ea typeface="Golos Text"/>
              <a:cs typeface="Golos Text"/>
              <a:sym typeface="Golos Text"/>
            </a:endParaRPr>
          </a:p>
          <a:p>
            <a:pPr indent="0" lvl="0" marL="0" rtl="0" algn="l">
              <a:spcBef>
                <a:spcPts val="0"/>
              </a:spcBef>
              <a:spcAft>
                <a:spcPts val="0"/>
              </a:spcAft>
              <a:buNone/>
            </a:pPr>
            <a:r>
              <a:t/>
            </a:r>
            <a:endParaRPr>
              <a:latin typeface="Golos Text"/>
              <a:ea typeface="Golos Text"/>
              <a:cs typeface="Golos Text"/>
              <a:sym typeface="Golos Text"/>
            </a:endParaRPr>
          </a:p>
          <a:p>
            <a:pPr indent="0" lvl="0" marL="0" rtl="0" algn="l">
              <a:spcBef>
                <a:spcPts val="0"/>
              </a:spcBef>
              <a:spcAft>
                <a:spcPts val="0"/>
              </a:spcAft>
              <a:buNone/>
            </a:pPr>
            <a:r>
              <a:t/>
            </a:r>
            <a:endParaRPr>
              <a:latin typeface="Golos Text"/>
              <a:ea typeface="Golos Text"/>
              <a:cs typeface="Golos Text"/>
              <a:sym typeface="Golos Text"/>
            </a:endParaRPr>
          </a:p>
          <a:p>
            <a:pPr indent="0" lvl="0" marL="0" rtl="0" algn="l">
              <a:spcBef>
                <a:spcPts val="0"/>
              </a:spcBef>
              <a:spcAft>
                <a:spcPts val="0"/>
              </a:spcAft>
              <a:buNone/>
            </a:pPr>
            <a:r>
              <a:t/>
            </a:r>
            <a:endParaRPr>
              <a:latin typeface="Golos Text"/>
              <a:ea typeface="Golos Text"/>
              <a:cs typeface="Golos Text"/>
              <a:sym typeface="Golos Text"/>
            </a:endParaRPr>
          </a:p>
          <a:p>
            <a:pPr indent="0" lvl="0" marL="0" rtl="0" algn="l">
              <a:spcBef>
                <a:spcPts val="0"/>
              </a:spcBef>
              <a:spcAft>
                <a:spcPts val="0"/>
              </a:spcAft>
              <a:buNone/>
            </a:pPr>
            <a:r>
              <a:t/>
            </a:r>
            <a:endParaRPr>
              <a:latin typeface="Golos Text"/>
              <a:ea typeface="Golos Text"/>
              <a:cs typeface="Golos Text"/>
              <a:sym typeface="Golos Text"/>
            </a:endParaRPr>
          </a:p>
          <a:p>
            <a:pPr indent="0" lvl="0" marL="0" rtl="0" algn="l">
              <a:spcBef>
                <a:spcPts val="0"/>
              </a:spcBef>
              <a:spcAft>
                <a:spcPts val="0"/>
              </a:spcAft>
              <a:buNone/>
            </a:pPr>
            <a:r>
              <a:rPr lang="en">
                <a:latin typeface="Golos Text"/>
                <a:ea typeface="Golos Text"/>
                <a:cs typeface="Golos Text"/>
                <a:sym typeface="Golos Text"/>
              </a:rPr>
              <a:t> </a:t>
            </a:r>
            <a:endParaRPr>
              <a:latin typeface="Golos Text"/>
              <a:ea typeface="Golos Text"/>
              <a:cs typeface="Golos Text"/>
              <a:sym typeface="Golos Text"/>
            </a:endParaRPr>
          </a:p>
          <a:p>
            <a:pPr indent="0" lvl="0" marL="457200" rtl="0" algn="l">
              <a:spcBef>
                <a:spcPts val="0"/>
              </a:spcBef>
              <a:spcAft>
                <a:spcPts val="0"/>
              </a:spcAft>
              <a:buNone/>
            </a:pPr>
            <a:r>
              <a:t/>
            </a:r>
            <a:endParaRPr>
              <a:latin typeface="Golos Text"/>
              <a:ea typeface="Golos Text"/>
              <a:cs typeface="Golos Text"/>
              <a:sym typeface="Golos Text"/>
            </a:endParaRPr>
          </a:p>
          <a:p>
            <a:pPr indent="0" lvl="0" marL="457200" rtl="0" algn="l">
              <a:spcBef>
                <a:spcPts val="0"/>
              </a:spcBef>
              <a:spcAft>
                <a:spcPts val="0"/>
              </a:spcAft>
              <a:buNone/>
            </a:pPr>
            <a:r>
              <a:t/>
            </a:r>
            <a:endParaRPr sz="1600">
              <a:latin typeface="Golos Text"/>
              <a:ea typeface="Golos Text"/>
              <a:cs typeface="Golos Text"/>
              <a:sym typeface="Golos Text"/>
            </a:endParaRPr>
          </a:p>
          <a:p>
            <a:pPr indent="0" lvl="0" marL="914400" rtl="0" algn="l">
              <a:spcBef>
                <a:spcPts val="0"/>
              </a:spcBef>
              <a:spcAft>
                <a:spcPts val="0"/>
              </a:spcAft>
              <a:buNone/>
            </a:pPr>
            <a:r>
              <a:t/>
            </a:r>
            <a:endParaRPr>
              <a:latin typeface="Golos Text"/>
              <a:ea typeface="Golos Text"/>
              <a:cs typeface="Golos Text"/>
              <a:sym typeface="Golos Tex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55"/>
          <p:cNvSpPr txBox="1"/>
          <p:nvPr>
            <p:ph type="title"/>
          </p:nvPr>
        </p:nvSpPr>
        <p:spPr>
          <a:xfrm>
            <a:off x="486450" y="2302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UAFS</a:t>
            </a:r>
            <a:endParaRPr/>
          </a:p>
        </p:txBody>
      </p:sp>
      <p:sp>
        <p:nvSpPr>
          <p:cNvPr id="675" name="Google Shape;675;p55"/>
          <p:cNvSpPr txBox="1"/>
          <p:nvPr/>
        </p:nvSpPr>
        <p:spPr>
          <a:xfrm>
            <a:off x="316600" y="996200"/>
            <a:ext cx="7839000" cy="374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Golos Text"/>
              <a:ea typeface="Golos Text"/>
              <a:cs typeface="Golos Text"/>
              <a:sym typeface="Golos Text"/>
            </a:endParaRPr>
          </a:p>
          <a:p>
            <a:pPr indent="0" lvl="0" marL="0" rtl="0" algn="l">
              <a:spcBef>
                <a:spcPts val="0"/>
              </a:spcBef>
              <a:spcAft>
                <a:spcPts val="0"/>
              </a:spcAft>
              <a:buNone/>
            </a:pPr>
            <a:r>
              <a:t/>
            </a:r>
            <a:endParaRPr sz="1500">
              <a:latin typeface="Golos Text"/>
              <a:ea typeface="Golos Text"/>
              <a:cs typeface="Golos Text"/>
              <a:sym typeface="Golos Text"/>
            </a:endParaRPr>
          </a:p>
          <a:p>
            <a:pPr indent="0" lvl="0" marL="0" rtl="0" algn="l">
              <a:spcBef>
                <a:spcPts val="0"/>
              </a:spcBef>
              <a:spcAft>
                <a:spcPts val="0"/>
              </a:spcAft>
              <a:buNone/>
            </a:pPr>
            <a:r>
              <a:t/>
            </a:r>
            <a:endParaRPr b="1">
              <a:latin typeface="Golos Text"/>
              <a:ea typeface="Golos Text"/>
              <a:cs typeface="Golos Text"/>
              <a:sym typeface="Golos Text"/>
            </a:endParaRPr>
          </a:p>
          <a:p>
            <a:pPr indent="0" lvl="0" marL="914400" rtl="0" algn="l">
              <a:spcBef>
                <a:spcPts val="0"/>
              </a:spcBef>
              <a:spcAft>
                <a:spcPts val="0"/>
              </a:spcAft>
              <a:buNone/>
            </a:pPr>
            <a:r>
              <a:t/>
            </a:r>
            <a:endParaRPr sz="1500">
              <a:latin typeface="Golos Text"/>
              <a:ea typeface="Golos Text"/>
              <a:cs typeface="Golos Text"/>
              <a:sym typeface="Golos Text"/>
            </a:endParaRPr>
          </a:p>
          <a:p>
            <a:pPr indent="0" lvl="0" marL="914400" rtl="0" algn="l">
              <a:spcBef>
                <a:spcPts val="0"/>
              </a:spcBef>
              <a:spcAft>
                <a:spcPts val="0"/>
              </a:spcAft>
              <a:buNone/>
            </a:pPr>
            <a:r>
              <a:t/>
            </a:r>
            <a:endParaRPr sz="1500">
              <a:latin typeface="Golos Text"/>
              <a:ea typeface="Golos Text"/>
              <a:cs typeface="Golos Text"/>
              <a:sym typeface="Golos Text"/>
            </a:endParaRPr>
          </a:p>
          <a:p>
            <a:pPr indent="0" lvl="0" marL="914400" rtl="0" algn="l">
              <a:spcBef>
                <a:spcPts val="0"/>
              </a:spcBef>
              <a:spcAft>
                <a:spcPts val="0"/>
              </a:spcAft>
              <a:buNone/>
            </a:pPr>
            <a:r>
              <a:t/>
            </a:r>
            <a:endParaRPr sz="1500">
              <a:latin typeface="Golos Text"/>
              <a:ea typeface="Golos Text"/>
              <a:cs typeface="Golos Text"/>
              <a:sym typeface="Golos Text"/>
            </a:endParaRPr>
          </a:p>
          <a:p>
            <a:pPr indent="0" lvl="0" marL="914400" rtl="0" algn="l">
              <a:spcBef>
                <a:spcPts val="0"/>
              </a:spcBef>
              <a:spcAft>
                <a:spcPts val="0"/>
              </a:spcAft>
              <a:buNone/>
            </a:pPr>
            <a:r>
              <a:t/>
            </a:r>
            <a:endParaRPr sz="1500">
              <a:latin typeface="Golos Text"/>
              <a:ea typeface="Golos Text"/>
              <a:cs typeface="Golos Text"/>
              <a:sym typeface="Golos Text"/>
            </a:endParaRPr>
          </a:p>
          <a:p>
            <a:pPr indent="0" lvl="0" marL="0" rtl="0" algn="l">
              <a:spcBef>
                <a:spcPts val="0"/>
              </a:spcBef>
              <a:spcAft>
                <a:spcPts val="0"/>
              </a:spcAft>
              <a:buNone/>
            </a:pPr>
            <a:r>
              <a:t/>
            </a:r>
            <a:endParaRPr>
              <a:latin typeface="Golos Text"/>
              <a:ea typeface="Golos Text"/>
              <a:cs typeface="Golos Text"/>
              <a:sym typeface="Golos Text"/>
            </a:endParaRPr>
          </a:p>
          <a:p>
            <a:pPr indent="0" lvl="0" marL="0" rtl="0" algn="l">
              <a:spcBef>
                <a:spcPts val="0"/>
              </a:spcBef>
              <a:spcAft>
                <a:spcPts val="0"/>
              </a:spcAft>
              <a:buNone/>
            </a:pPr>
            <a:r>
              <a:t/>
            </a:r>
            <a:endParaRPr>
              <a:latin typeface="Golos Text"/>
              <a:ea typeface="Golos Text"/>
              <a:cs typeface="Golos Text"/>
              <a:sym typeface="Golos Text"/>
            </a:endParaRPr>
          </a:p>
          <a:p>
            <a:pPr indent="0" lvl="0" marL="0" rtl="0" algn="l">
              <a:spcBef>
                <a:spcPts val="0"/>
              </a:spcBef>
              <a:spcAft>
                <a:spcPts val="0"/>
              </a:spcAft>
              <a:buNone/>
            </a:pPr>
            <a:r>
              <a:t/>
            </a:r>
            <a:endParaRPr>
              <a:latin typeface="Golos Text"/>
              <a:ea typeface="Golos Text"/>
              <a:cs typeface="Golos Text"/>
              <a:sym typeface="Golos Text"/>
            </a:endParaRPr>
          </a:p>
          <a:p>
            <a:pPr indent="0" lvl="0" marL="0" rtl="0" algn="l">
              <a:spcBef>
                <a:spcPts val="0"/>
              </a:spcBef>
              <a:spcAft>
                <a:spcPts val="0"/>
              </a:spcAft>
              <a:buNone/>
            </a:pPr>
            <a:r>
              <a:t/>
            </a:r>
            <a:endParaRPr>
              <a:latin typeface="Golos Text"/>
              <a:ea typeface="Golos Text"/>
              <a:cs typeface="Golos Text"/>
              <a:sym typeface="Golos Text"/>
            </a:endParaRPr>
          </a:p>
          <a:p>
            <a:pPr indent="0" lvl="0" marL="0" rtl="0" algn="l">
              <a:spcBef>
                <a:spcPts val="0"/>
              </a:spcBef>
              <a:spcAft>
                <a:spcPts val="0"/>
              </a:spcAft>
              <a:buNone/>
            </a:pPr>
            <a:r>
              <a:t/>
            </a:r>
            <a:endParaRPr>
              <a:latin typeface="Golos Text"/>
              <a:ea typeface="Golos Text"/>
              <a:cs typeface="Golos Text"/>
              <a:sym typeface="Golos Text"/>
            </a:endParaRPr>
          </a:p>
          <a:p>
            <a:pPr indent="0" lvl="0" marL="0" rtl="0" algn="l">
              <a:spcBef>
                <a:spcPts val="0"/>
              </a:spcBef>
              <a:spcAft>
                <a:spcPts val="0"/>
              </a:spcAft>
              <a:buNone/>
            </a:pPr>
            <a:r>
              <a:rPr lang="en">
                <a:latin typeface="Golos Text"/>
                <a:ea typeface="Golos Text"/>
                <a:cs typeface="Golos Text"/>
                <a:sym typeface="Golos Text"/>
              </a:rPr>
              <a:t> </a:t>
            </a:r>
            <a:endParaRPr>
              <a:latin typeface="Golos Text"/>
              <a:ea typeface="Golos Text"/>
              <a:cs typeface="Golos Text"/>
              <a:sym typeface="Golos Text"/>
            </a:endParaRPr>
          </a:p>
          <a:p>
            <a:pPr indent="0" lvl="0" marL="457200" rtl="0" algn="l">
              <a:spcBef>
                <a:spcPts val="0"/>
              </a:spcBef>
              <a:spcAft>
                <a:spcPts val="0"/>
              </a:spcAft>
              <a:buNone/>
            </a:pPr>
            <a:r>
              <a:t/>
            </a:r>
            <a:endParaRPr>
              <a:latin typeface="Golos Text"/>
              <a:ea typeface="Golos Text"/>
              <a:cs typeface="Golos Text"/>
              <a:sym typeface="Golos Text"/>
            </a:endParaRPr>
          </a:p>
          <a:p>
            <a:pPr indent="0" lvl="0" marL="457200" rtl="0" algn="l">
              <a:spcBef>
                <a:spcPts val="0"/>
              </a:spcBef>
              <a:spcAft>
                <a:spcPts val="0"/>
              </a:spcAft>
              <a:buNone/>
            </a:pPr>
            <a:r>
              <a:t/>
            </a:r>
            <a:endParaRPr sz="1600">
              <a:latin typeface="Golos Text"/>
              <a:ea typeface="Golos Text"/>
              <a:cs typeface="Golos Text"/>
              <a:sym typeface="Golos Text"/>
            </a:endParaRPr>
          </a:p>
          <a:p>
            <a:pPr indent="0" lvl="0" marL="914400" rtl="0" algn="l">
              <a:spcBef>
                <a:spcPts val="0"/>
              </a:spcBef>
              <a:spcAft>
                <a:spcPts val="0"/>
              </a:spcAft>
              <a:buNone/>
            </a:pPr>
            <a:r>
              <a:t/>
            </a:r>
            <a:endParaRPr>
              <a:latin typeface="Golos Text"/>
              <a:ea typeface="Golos Text"/>
              <a:cs typeface="Golos Text"/>
              <a:sym typeface="Golos Text"/>
            </a:endParaRPr>
          </a:p>
        </p:txBody>
      </p:sp>
      <p:sp>
        <p:nvSpPr>
          <p:cNvPr id="676" name="Google Shape;676;p5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677" name="Google Shape;677;p55"/>
          <p:cNvPicPr preferRelativeResize="0"/>
          <p:nvPr/>
        </p:nvPicPr>
        <p:blipFill rotWithShape="1">
          <a:blip r:embed="rId3">
            <a:alphaModFix/>
          </a:blip>
          <a:srcRect b="14500" l="0" r="0" t="0"/>
          <a:stretch/>
        </p:blipFill>
        <p:spPr>
          <a:xfrm>
            <a:off x="1475375" y="937600"/>
            <a:ext cx="6370749" cy="40248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56"/>
          <p:cNvSpPr txBox="1"/>
          <p:nvPr>
            <p:ph type="title"/>
          </p:nvPr>
        </p:nvSpPr>
        <p:spPr>
          <a:xfrm>
            <a:off x="71505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UAFL</a:t>
            </a:r>
            <a:endParaRPr/>
          </a:p>
        </p:txBody>
      </p:sp>
      <p:sp>
        <p:nvSpPr>
          <p:cNvPr id="683" name="Google Shape;683;p56"/>
          <p:cNvSpPr txBox="1"/>
          <p:nvPr/>
        </p:nvSpPr>
        <p:spPr>
          <a:xfrm>
            <a:off x="589950" y="1333350"/>
            <a:ext cx="7839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Golos Text"/>
                <a:ea typeface="Golos Text"/>
                <a:cs typeface="Golos Text"/>
                <a:sym typeface="Golos Text"/>
              </a:rPr>
              <a:t>We will derive the loss as follows,</a:t>
            </a:r>
            <a:endParaRPr sz="1500">
              <a:latin typeface="Golos Text"/>
              <a:ea typeface="Golos Text"/>
              <a:cs typeface="Golos Text"/>
              <a:sym typeface="Golos Text"/>
            </a:endParaRPr>
          </a:p>
          <a:p>
            <a:pPr indent="0" lvl="0" marL="914400" rtl="0" algn="l">
              <a:spcBef>
                <a:spcPts val="0"/>
              </a:spcBef>
              <a:spcAft>
                <a:spcPts val="0"/>
              </a:spcAft>
              <a:buNone/>
            </a:pPr>
            <a:r>
              <a:t/>
            </a:r>
            <a:endParaRPr sz="1500">
              <a:latin typeface="Golos Text"/>
              <a:ea typeface="Golos Text"/>
              <a:cs typeface="Golos Text"/>
              <a:sym typeface="Golos Text"/>
            </a:endParaRPr>
          </a:p>
        </p:txBody>
      </p:sp>
      <p:sp>
        <p:nvSpPr>
          <p:cNvPr id="684" name="Google Shape;684;p56"/>
          <p:cNvSpPr txBox="1"/>
          <p:nvPr/>
        </p:nvSpPr>
        <p:spPr>
          <a:xfrm>
            <a:off x="589950" y="3206575"/>
            <a:ext cx="43890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Golos Text"/>
                <a:ea typeface="Golos Text"/>
                <a:cs typeface="Golos Text"/>
                <a:sym typeface="Golos Text"/>
              </a:rPr>
              <a:t>By </a:t>
            </a:r>
            <a:r>
              <a:rPr lang="en" sz="1500">
                <a:latin typeface="Golos Text"/>
                <a:ea typeface="Golos Text"/>
                <a:cs typeface="Golos Text"/>
                <a:sym typeface="Golos Text"/>
              </a:rPr>
              <a:t>integrating</a:t>
            </a:r>
            <a:r>
              <a:rPr lang="en" sz="1500">
                <a:latin typeface="Golos Text"/>
                <a:ea typeface="Golos Text"/>
                <a:cs typeface="Golos Text"/>
                <a:sym typeface="Golos Text"/>
              </a:rPr>
              <a:t> the above loss </a:t>
            </a:r>
            <a:r>
              <a:rPr lang="en" sz="1500">
                <a:latin typeface="Golos Text"/>
                <a:ea typeface="Golos Text"/>
                <a:cs typeface="Golos Text"/>
                <a:sym typeface="Golos Text"/>
              </a:rPr>
              <a:t>with the existing approach mentioned, </a:t>
            </a:r>
            <a:r>
              <a:rPr b="1" lang="en" sz="1500">
                <a:latin typeface="Golos Text"/>
                <a:ea typeface="Golos Text"/>
                <a:cs typeface="Golos Text"/>
                <a:sym typeface="Golos Text"/>
              </a:rPr>
              <a:t>DistilBert</a:t>
            </a:r>
            <a:r>
              <a:rPr lang="en" sz="1500">
                <a:latin typeface="Golos Text"/>
                <a:ea typeface="Golos Text"/>
                <a:cs typeface="Golos Text"/>
                <a:sym typeface="Golos Text"/>
              </a:rPr>
              <a:t> during training and we can evaluate the model using the </a:t>
            </a:r>
            <a:r>
              <a:rPr b="1" lang="en" sz="1500">
                <a:latin typeface="Golos Text"/>
                <a:ea typeface="Golos Text"/>
                <a:cs typeface="Golos Text"/>
                <a:sym typeface="Golos Text"/>
              </a:rPr>
              <a:t>UAFS</a:t>
            </a:r>
            <a:r>
              <a:rPr lang="en" sz="1500">
                <a:latin typeface="Golos Text"/>
                <a:ea typeface="Golos Text"/>
                <a:cs typeface="Golos Text"/>
                <a:sym typeface="Golos Text"/>
              </a:rPr>
              <a:t> score with the learned parameters.</a:t>
            </a:r>
            <a:endParaRPr sz="1500">
              <a:latin typeface="Golos Text"/>
              <a:ea typeface="Golos Text"/>
              <a:cs typeface="Golos Text"/>
              <a:sym typeface="Golos Text"/>
            </a:endParaRPr>
          </a:p>
        </p:txBody>
      </p:sp>
      <p:pic>
        <p:nvPicPr>
          <p:cNvPr id="685" name="Google Shape;685;p56"/>
          <p:cNvPicPr preferRelativeResize="0"/>
          <p:nvPr/>
        </p:nvPicPr>
        <p:blipFill>
          <a:blip r:embed="rId3">
            <a:alphaModFix/>
          </a:blip>
          <a:stretch>
            <a:fillRect/>
          </a:stretch>
        </p:blipFill>
        <p:spPr>
          <a:xfrm>
            <a:off x="5033900" y="3109713"/>
            <a:ext cx="3645375" cy="1730325"/>
          </a:xfrm>
          <a:prstGeom prst="rect">
            <a:avLst/>
          </a:prstGeom>
          <a:noFill/>
          <a:ln>
            <a:noFill/>
          </a:ln>
        </p:spPr>
      </p:pic>
      <p:cxnSp>
        <p:nvCxnSpPr>
          <p:cNvPr id="686" name="Google Shape;686;p56"/>
          <p:cNvCxnSpPr/>
          <p:nvPr/>
        </p:nvCxnSpPr>
        <p:spPr>
          <a:xfrm>
            <a:off x="4572001" y="2747300"/>
            <a:ext cx="2370000" cy="986400"/>
          </a:xfrm>
          <a:prstGeom prst="straightConnector1">
            <a:avLst/>
          </a:prstGeom>
          <a:noFill/>
          <a:ln cap="flat" cmpd="sng" w="9525">
            <a:solidFill>
              <a:schemeClr val="dk2"/>
            </a:solidFill>
            <a:prstDash val="solid"/>
            <a:round/>
            <a:headEnd len="med" w="med" type="none"/>
            <a:tailEnd len="med" w="med" type="triangle"/>
          </a:ln>
        </p:spPr>
      </p:cxnSp>
      <p:pic>
        <p:nvPicPr>
          <p:cNvPr id="687" name="Google Shape;687;p56"/>
          <p:cNvPicPr preferRelativeResize="0"/>
          <p:nvPr/>
        </p:nvPicPr>
        <p:blipFill>
          <a:blip r:embed="rId4">
            <a:alphaModFix/>
          </a:blip>
          <a:stretch>
            <a:fillRect/>
          </a:stretch>
        </p:blipFill>
        <p:spPr>
          <a:xfrm>
            <a:off x="1738575" y="1922863"/>
            <a:ext cx="5203425" cy="8244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grpSp>
        <p:nvGrpSpPr>
          <p:cNvPr id="206" name="Google Shape;206;p21"/>
          <p:cNvGrpSpPr/>
          <p:nvPr/>
        </p:nvGrpSpPr>
        <p:grpSpPr>
          <a:xfrm flipH="1">
            <a:off x="5932613" y="914389"/>
            <a:ext cx="3706695" cy="2550084"/>
            <a:chOff x="4388650" y="2224200"/>
            <a:chExt cx="1707525" cy="1174775"/>
          </a:xfrm>
        </p:grpSpPr>
        <p:sp>
          <p:nvSpPr>
            <p:cNvPr id="207" name="Google Shape;207;p21"/>
            <p:cNvSpPr/>
            <p:nvPr/>
          </p:nvSpPr>
          <p:spPr>
            <a:xfrm>
              <a:off x="4422875" y="3236475"/>
              <a:ext cx="284875" cy="162500"/>
            </a:xfrm>
            <a:custGeom>
              <a:rect b="b" l="l" r="r" t="t"/>
              <a:pathLst>
                <a:path extrusionOk="0" h="6500" w="11395">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4433850" y="3137400"/>
              <a:ext cx="302375" cy="249825"/>
            </a:xfrm>
            <a:custGeom>
              <a:rect b="b" l="l" r="r" t="t"/>
              <a:pathLst>
                <a:path extrusionOk="0" h="9993" w="12095">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a:off x="5008550" y="2646000"/>
              <a:ext cx="577200" cy="331650"/>
            </a:xfrm>
            <a:custGeom>
              <a:rect b="b" l="l" r="r" t="t"/>
              <a:pathLst>
                <a:path extrusionOk="0" h="13266" w="23088">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4444500" y="2590075"/>
              <a:ext cx="711075" cy="698300"/>
            </a:xfrm>
            <a:custGeom>
              <a:rect b="b" l="l" r="r" t="t"/>
              <a:pathLst>
                <a:path extrusionOk="0" h="27932" w="28443">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a:off x="4574225" y="2577925"/>
              <a:ext cx="590500" cy="215475"/>
            </a:xfrm>
            <a:custGeom>
              <a:rect b="b" l="l" r="r" t="t"/>
              <a:pathLst>
                <a:path extrusionOk="0" h="8619" w="2362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4590900" y="2586800"/>
              <a:ext cx="557175" cy="197700"/>
            </a:xfrm>
            <a:custGeom>
              <a:rect b="b" l="l" r="r" t="t"/>
              <a:pathLst>
                <a:path extrusionOk="0" h="7908" w="22287">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a:off x="4590825" y="2520000"/>
              <a:ext cx="586625" cy="223800"/>
            </a:xfrm>
            <a:custGeom>
              <a:rect b="b" l="l" r="r" t="t"/>
              <a:pathLst>
                <a:path extrusionOk="0" h="8952" w="23465">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p:cNvSpPr/>
            <p:nvPr/>
          </p:nvSpPr>
          <p:spPr>
            <a:xfrm>
              <a:off x="4606925" y="2321525"/>
              <a:ext cx="621150" cy="397600"/>
            </a:xfrm>
            <a:custGeom>
              <a:rect b="b" l="l" r="r" t="t"/>
              <a:pathLst>
                <a:path extrusionOk="0" h="15904" w="24846">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p:nvPr/>
          </p:nvSpPr>
          <p:spPr>
            <a:xfrm>
              <a:off x="4719000" y="2826275"/>
              <a:ext cx="401475" cy="462100"/>
            </a:xfrm>
            <a:custGeom>
              <a:rect b="b" l="l" r="r" t="t"/>
              <a:pathLst>
                <a:path extrusionOk="0" h="18484" w="16059">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a:off x="4705700" y="2820425"/>
              <a:ext cx="369125" cy="459575"/>
            </a:xfrm>
            <a:custGeom>
              <a:rect b="b" l="l" r="r" t="t"/>
              <a:pathLst>
                <a:path extrusionOk="0" h="18383" w="14765">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p:nvPr/>
          </p:nvSpPr>
          <p:spPr>
            <a:xfrm>
              <a:off x="5487750" y="2687725"/>
              <a:ext cx="86000" cy="65025"/>
            </a:xfrm>
            <a:custGeom>
              <a:rect b="b" l="l" r="r" t="t"/>
              <a:pathLst>
                <a:path extrusionOk="0" h="2601" w="344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a:off x="5491475" y="2634400"/>
              <a:ext cx="118875" cy="90200"/>
            </a:xfrm>
            <a:custGeom>
              <a:rect b="b" l="l" r="r" t="t"/>
              <a:pathLst>
                <a:path extrusionOk="0" h="3608" w="4755">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a:off x="5498250" y="2623925"/>
              <a:ext cx="117675" cy="64950"/>
            </a:xfrm>
            <a:custGeom>
              <a:rect b="b" l="l" r="r" t="t"/>
              <a:pathLst>
                <a:path extrusionOk="0" h="2598" w="4707">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a:off x="4786400" y="2462150"/>
              <a:ext cx="360800" cy="211625"/>
            </a:xfrm>
            <a:custGeom>
              <a:rect b="b" l="l" r="r" t="t"/>
              <a:pathLst>
                <a:path extrusionOk="0" h="8465" w="14432">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4841500" y="2474075"/>
              <a:ext cx="360800" cy="211625"/>
            </a:xfrm>
            <a:custGeom>
              <a:rect b="b" l="l" r="r" t="t"/>
              <a:pathLst>
                <a:path extrusionOk="0" h="8465" w="14432">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4852100" y="2482925"/>
              <a:ext cx="339600" cy="193900"/>
            </a:xfrm>
            <a:custGeom>
              <a:rect b="b" l="l" r="r" t="t"/>
              <a:pathLst>
                <a:path extrusionOk="0" h="7756" w="13584">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a:off x="5110550" y="2563175"/>
              <a:ext cx="51225" cy="89100"/>
            </a:xfrm>
            <a:custGeom>
              <a:rect b="b" l="l" r="r" t="t"/>
              <a:pathLst>
                <a:path extrusionOk="0" h="3564" w="2049">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1"/>
            <p:cNvSpPr/>
            <p:nvPr/>
          </p:nvSpPr>
          <p:spPr>
            <a:xfrm>
              <a:off x="4967900" y="2531650"/>
              <a:ext cx="51275" cy="89075"/>
            </a:xfrm>
            <a:custGeom>
              <a:rect b="b" l="l" r="r" t="t"/>
              <a:pathLst>
                <a:path extrusionOk="0" h="3563" w="2051">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1"/>
            <p:cNvSpPr/>
            <p:nvPr/>
          </p:nvSpPr>
          <p:spPr>
            <a:xfrm>
              <a:off x="5563000" y="2623925"/>
              <a:ext cx="144650" cy="69950"/>
            </a:xfrm>
            <a:custGeom>
              <a:rect b="b" l="l" r="r" t="t"/>
              <a:pathLst>
                <a:path extrusionOk="0" h="2798" w="5786">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1"/>
            <p:cNvSpPr/>
            <p:nvPr/>
          </p:nvSpPr>
          <p:spPr>
            <a:xfrm>
              <a:off x="5560725" y="2556250"/>
              <a:ext cx="98475" cy="106000"/>
            </a:xfrm>
            <a:custGeom>
              <a:rect b="b" l="l" r="r" t="t"/>
              <a:pathLst>
                <a:path extrusionOk="0" h="4240" w="3939">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p:nvPr/>
          </p:nvSpPr>
          <p:spPr>
            <a:xfrm>
              <a:off x="4873700" y="2352750"/>
              <a:ext cx="192300" cy="110800"/>
            </a:xfrm>
            <a:custGeom>
              <a:rect b="b" l="l" r="r" t="t"/>
              <a:pathLst>
                <a:path extrusionOk="0" h="4432" w="7692">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
            <p:cNvSpPr/>
            <p:nvPr/>
          </p:nvSpPr>
          <p:spPr>
            <a:xfrm>
              <a:off x="4873700" y="2375275"/>
              <a:ext cx="16175" cy="26500"/>
            </a:xfrm>
            <a:custGeom>
              <a:rect b="b" l="l" r="r" t="t"/>
              <a:pathLst>
                <a:path extrusionOk="0" h="1060" w="647">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p:nvPr/>
          </p:nvSpPr>
          <p:spPr>
            <a:xfrm>
              <a:off x="4801900" y="2507750"/>
              <a:ext cx="50225" cy="71325"/>
            </a:xfrm>
            <a:custGeom>
              <a:rect b="b" l="l" r="r" t="t"/>
              <a:pathLst>
                <a:path extrusionOk="0" h="2853" w="2009">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p:nvPr/>
          </p:nvSpPr>
          <p:spPr>
            <a:xfrm>
              <a:off x="4799725" y="2506000"/>
              <a:ext cx="39675" cy="70200"/>
            </a:xfrm>
            <a:custGeom>
              <a:rect b="b" l="l" r="r" t="t"/>
              <a:pathLst>
                <a:path extrusionOk="0" h="2808" w="1587">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p:nvPr/>
          </p:nvSpPr>
          <p:spPr>
            <a:xfrm>
              <a:off x="4812500" y="2313275"/>
              <a:ext cx="60150" cy="225100"/>
            </a:xfrm>
            <a:custGeom>
              <a:rect b="b" l="l" r="r" t="t"/>
              <a:pathLst>
                <a:path extrusionOk="0" h="9004" w="2406">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a:off x="5479800" y="2765175"/>
              <a:ext cx="50275" cy="32250"/>
            </a:xfrm>
            <a:custGeom>
              <a:rect b="b" l="l" r="r" t="t"/>
              <a:pathLst>
                <a:path extrusionOk="0" h="1290" w="2011">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
            <p:cNvSpPr/>
            <p:nvPr/>
          </p:nvSpPr>
          <p:spPr>
            <a:xfrm>
              <a:off x="5432425" y="2845550"/>
              <a:ext cx="47625" cy="37750"/>
            </a:xfrm>
            <a:custGeom>
              <a:rect b="b" l="l" r="r" t="t"/>
              <a:pathLst>
                <a:path extrusionOk="0" h="1510" w="1905">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p:nvPr/>
          </p:nvSpPr>
          <p:spPr>
            <a:xfrm>
              <a:off x="5369900" y="2895850"/>
              <a:ext cx="43275" cy="44300"/>
            </a:xfrm>
            <a:custGeom>
              <a:rect b="b" l="l" r="r" t="t"/>
              <a:pathLst>
                <a:path extrusionOk="0" h="1772" w="1731">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a:off x="5292900" y="2921750"/>
              <a:ext cx="30075" cy="51950"/>
            </a:xfrm>
            <a:custGeom>
              <a:rect b="b" l="l" r="r" t="t"/>
              <a:pathLst>
                <a:path extrusionOk="0" h="2078" w="1203">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a:off x="5185875" y="2911900"/>
              <a:ext cx="26675" cy="60050"/>
            </a:xfrm>
            <a:custGeom>
              <a:rect b="b" l="l" r="r" t="t"/>
              <a:pathLst>
                <a:path extrusionOk="0" h="2402" w="1067">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p:nvPr/>
          </p:nvSpPr>
          <p:spPr>
            <a:xfrm>
              <a:off x="4491350" y="3171375"/>
              <a:ext cx="228400" cy="188525"/>
            </a:xfrm>
            <a:custGeom>
              <a:rect b="b" l="l" r="r" t="t"/>
              <a:pathLst>
                <a:path extrusionOk="0" h="7541" w="9136">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1"/>
            <p:cNvSpPr/>
            <p:nvPr/>
          </p:nvSpPr>
          <p:spPr>
            <a:xfrm>
              <a:off x="5269600" y="2224200"/>
              <a:ext cx="826575" cy="449875"/>
            </a:xfrm>
            <a:custGeom>
              <a:rect b="b" l="l" r="r" t="t"/>
              <a:pathLst>
                <a:path extrusionOk="0" h="17995" w="33063">
                  <a:moveTo>
                    <a:pt x="0" y="0"/>
                  </a:moveTo>
                  <a:lnTo>
                    <a:pt x="0" y="17995"/>
                  </a:lnTo>
                  <a:lnTo>
                    <a:pt x="2533" y="15262"/>
                  </a:lnTo>
                  <a:lnTo>
                    <a:pt x="33062" y="15262"/>
                  </a:lnTo>
                  <a:lnTo>
                    <a:pt x="330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1"/>
            <p:cNvSpPr/>
            <p:nvPr/>
          </p:nvSpPr>
          <p:spPr>
            <a:xfrm>
              <a:off x="5851600" y="2306750"/>
              <a:ext cx="215675" cy="196525"/>
            </a:xfrm>
            <a:custGeom>
              <a:rect b="b" l="l" r="r" t="t"/>
              <a:pathLst>
                <a:path extrusionOk="0" h="7861" w="8627">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a:off x="5312100" y="2329950"/>
              <a:ext cx="496750" cy="16000"/>
            </a:xfrm>
            <a:custGeom>
              <a:rect b="b" l="l" r="r" t="t"/>
              <a:pathLst>
                <a:path extrusionOk="0" h="640" w="1987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a:off x="5623275" y="2389025"/>
              <a:ext cx="185575" cy="16000"/>
            </a:xfrm>
            <a:custGeom>
              <a:rect b="b" l="l" r="r" t="t"/>
              <a:pathLst>
                <a:path extrusionOk="0" h="640" w="7423">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a:off x="5308075" y="2389025"/>
              <a:ext cx="288225" cy="16000"/>
            </a:xfrm>
            <a:custGeom>
              <a:rect b="b" l="l" r="r" t="t"/>
              <a:pathLst>
                <a:path extrusionOk="0" h="640" w="11529">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p:cNvSpPr/>
            <p:nvPr/>
          </p:nvSpPr>
          <p:spPr>
            <a:xfrm>
              <a:off x="5312100" y="2448100"/>
              <a:ext cx="496750" cy="16000"/>
            </a:xfrm>
            <a:custGeom>
              <a:rect b="b" l="l" r="r" t="t"/>
              <a:pathLst>
                <a:path extrusionOk="0" h="640" w="1987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1"/>
            <p:cNvSpPr/>
            <p:nvPr/>
          </p:nvSpPr>
          <p:spPr>
            <a:xfrm>
              <a:off x="5657100" y="2507200"/>
              <a:ext cx="151750" cy="16025"/>
            </a:xfrm>
            <a:custGeom>
              <a:rect b="b" l="l" r="r" t="t"/>
              <a:pathLst>
                <a:path extrusionOk="0" h="641" w="607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a:off x="5429550" y="2507200"/>
              <a:ext cx="201875" cy="16025"/>
            </a:xfrm>
            <a:custGeom>
              <a:rect b="b" l="l" r="r" t="t"/>
              <a:pathLst>
                <a:path extrusionOk="0" h="641" w="8075">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5493200" y="2531950"/>
              <a:ext cx="70325" cy="122725"/>
            </a:xfrm>
            <a:custGeom>
              <a:rect b="b" l="l" r="r" t="t"/>
              <a:pathLst>
                <a:path extrusionOk="0" h="4909" w="2813">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a:off x="5503650" y="2630150"/>
              <a:ext cx="104675" cy="57775"/>
            </a:xfrm>
            <a:custGeom>
              <a:rect b="b" l="l" r="r" t="t"/>
              <a:pathLst>
                <a:path extrusionOk="0" h="2311" w="4187">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1"/>
            <p:cNvSpPr/>
            <p:nvPr/>
          </p:nvSpPr>
          <p:spPr>
            <a:xfrm>
              <a:off x="5527175" y="2641900"/>
              <a:ext cx="59900" cy="34300"/>
            </a:xfrm>
            <a:custGeom>
              <a:rect b="b" l="l" r="r" t="t"/>
              <a:pathLst>
                <a:path extrusionOk="0" h="1372" w="2396">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
            <p:cNvSpPr/>
            <p:nvPr/>
          </p:nvSpPr>
          <p:spPr>
            <a:xfrm>
              <a:off x="5527450" y="2649750"/>
              <a:ext cx="52800" cy="26450"/>
            </a:xfrm>
            <a:custGeom>
              <a:rect b="b" l="l" r="r" t="t"/>
              <a:pathLst>
                <a:path extrusionOk="0" h="1058" w="2112">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1"/>
            <p:cNvSpPr/>
            <p:nvPr/>
          </p:nvSpPr>
          <p:spPr>
            <a:xfrm>
              <a:off x="5104300" y="2733650"/>
              <a:ext cx="443350" cy="244000"/>
            </a:xfrm>
            <a:custGeom>
              <a:rect b="b" l="l" r="r" t="t"/>
              <a:pathLst>
                <a:path extrusionOk="0" h="9760" w="17734">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p:nvPr/>
          </p:nvSpPr>
          <p:spPr>
            <a:xfrm>
              <a:off x="4549275" y="2667375"/>
              <a:ext cx="142750" cy="163300"/>
            </a:xfrm>
            <a:custGeom>
              <a:rect b="b" l="l" r="r" t="t"/>
              <a:pathLst>
                <a:path extrusionOk="0" h="6532" w="571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1"/>
            <p:cNvSpPr/>
            <p:nvPr/>
          </p:nvSpPr>
          <p:spPr>
            <a:xfrm>
              <a:off x="4539175" y="2681025"/>
              <a:ext cx="125200" cy="130775"/>
            </a:xfrm>
            <a:custGeom>
              <a:rect b="b" l="l" r="r" t="t"/>
              <a:pathLst>
                <a:path extrusionOk="0" h="5231" w="5008">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1"/>
            <p:cNvSpPr/>
            <p:nvPr/>
          </p:nvSpPr>
          <p:spPr>
            <a:xfrm>
              <a:off x="4558700" y="2709425"/>
              <a:ext cx="52075" cy="56600"/>
            </a:xfrm>
            <a:custGeom>
              <a:rect b="b" l="l" r="r" t="t"/>
              <a:pathLst>
                <a:path extrusionOk="0" h="2264" w="2083">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1"/>
            <p:cNvSpPr/>
            <p:nvPr/>
          </p:nvSpPr>
          <p:spPr>
            <a:xfrm>
              <a:off x="4570225" y="2711200"/>
              <a:ext cx="53825" cy="62125"/>
            </a:xfrm>
            <a:custGeom>
              <a:rect b="b" l="l" r="r" t="t"/>
              <a:pathLst>
                <a:path extrusionOk="0" h="2485" w="2153">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
            <p:cNvSpPr/>
            <p:nvPr/>
          </p:nvSpPr>
          <p:spPr>
            <a:xfrm>
              <a:off x="4388650" y="2693800"/>
              <a:ext cx="248175" cy="388675"/>
            </a:xfrm>
            <a:custGeom>
              <a:rect b="b" l="l" r="r" t="t"/>
              <a:pathLst>
                <a:path extrusionOk="0" h="15547" w="9927">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1"/>
            <p:cNvSpPr/>
            <p:nvPr/>
          </p:nvSpPr>
          <p:spPr>
            <a:xfrm>
              <a:off x="4536375" y="3004175"/>
              <a:ext cx="39600" cy="46225"/>
            </a:xfrm>
            <a:custGeom>
              <a:rect b="b" l="l" r="r" t="t"/>
              <a:pathLst>
                <a:path extrusionOk="0" h="1849" w="1584">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1"/>
            <p:cNvSpPr/>
            <p:nvPr/>
          </p:nvSpPr>
          <p:spPr>
            <a:xfrm>
              <a:off x="4478025" y="2969150"/>
              <a:ext cx="34275" cy="49525"/>
            </a:xfrm>
            <a:custGeom>
              <a:rect b="b" l="l" r="r" t="t"/>
              <a:pathLst>
                <a:path extrusionOk="0" h="1981" w="1371">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1"/>
            <p:cNvSpPr/>
            <p:nvPr/>
          </p:nvSpPr>
          <p:spPr>
            <a:xfrm>
              <a:off x="4420950" y="2921975"/>
              <a:ext cx="43075" cy="45100"/>
            </a:xfrm>
            <a:custGeom>
              <a:rect b="b" l="l" r="r" t="t"/>
              <a:pathLst>
                <a:path extrusionOk="0" h="1804" w="1723">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1"/>
            <p:cNvSpPr/>
            <p:nvPr/>
          </p:nvSpPr>
          <p:spPr>
            <a:xfrm>
              <a:off x="4390800" y="2860925"/>
              <a:ext cx="53375" cy="18200"/>
            </a:xfrm>
            <a:custGeom>
              <a:rect b="b" l="l" r="r" t="t"/>
              <a:pathLst>
                <a:path extrusionOk="0" h="728" w="2135">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1"/>
            <p:cNvSpPr/>
            <p:nvPr/>
          </p:nvSpPr>
          <p:spPr>
            <a:xfrm>
              <a:off x="4402425" y="2780550"/>
              <a:ext cx="54775" cy="22625"/>
            </a:xfrm>
            <a:custGeom>
              <a:rect b="b" l="l" r="r" t="t"/>
              <a:pathLst>
                <a:path extrusionOk="0" h="905" w="2191">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
            <p:cNvSpPr/>
            <p:nvPr/>
          </p:nvSpPr>
          <p:spPr>
            <a:xfrm>
              <a:off x="4448400" y="2716850"/>
              <a:ext cx="46000" cy="41400"/>
            </a:xfrm>
            <a:custGeom>
              <a:rect b="b" l="l" r="r" t="t"/>
              <a:pathLst>
                <a:path extrusionOk="0" h="1656" w="184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1"/>
            <p:cNvSpPr/>
            <p:nvPr/>
          </p:nvSpPr>
          <p:spPr>
            <a:xfrm>
              <a:off x="4512700" y="2693975"/>
              <a:ext cx="25925" cy="53825"/>
            </a:xfrm>
            <a:custGeom>
              <a:rect b="b" l="l" r="r" t="t"/>
              <a:pathLst>
                <a:path extrusionOk="0" h="2153" w="1037">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1"/>
            <p:cNvSpPr/>
            <p:nvPr/>
          </p:nvSpPr>
          <p:spPr>
            <a:xfrm>
              <a:off x="4579075" y="3019075"/>
              <a:ext cx="70150" cy="84325"/>
            </a:xfrm>
            <a:custGeom>
              <a:rect b="b" l="l" r="r" t="t"/>
              <a:pathLst>
                <a:path extrusionOk="0" h="3373" w="2806">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a:off x="4648500" y="3125450"/>
              <a:ext cx="87500" cy="43550"/>
            </a:xfrm>
            <a:custGeom>
              <a:rect b="b" l="l" r="r" t="t"/>
              <a:pathLst>
                <a:path extrusionOk="0" h="1742" w="350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1"/>
            <p:cNvSpPr/>
            <p:nvPr/>
          </p:nvSpPr>
          <p:spPr>
            <a:xfrm>
              <a:off x="4603800" y="3032650"/>
              <a:ext cx="98225" cy="111025"/>
            </a:xfrm>
            <a:custGeom>
              <a:rect b="b" l="l" r="r" t="t"/>
              <a:pathLst>
                <a:path extrusionOk="0" h="4441" w="3929">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1"/>
            <p:cNvSpPr/>
            <p:nvPr/>
          </p:nvSpPr>
          <p:spPr>
            <a:xfrm>
              <a:off x="4634850" y="3040650"/>
              <a:ext cx="79750" cy="104700"/>
            </a:xfrm>
            <a:custGeom>
              <a:rect b="b" l="l" r="r" t="t"/>
              <a:pathLst>
                <a:path extrusionOk="0" h="4188" w="319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a:off x="4653975" y="3055700"/>
              <a:ext cx="54575" cy="78775"/>
            </a:xfrm>
            <a:custGeom>
              <a:rect b="b" l="l" r="r" t="t"/>
              <a:pathLst>
                <a:path extrusionOk="0" h="3151" w="2183">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a:off x="4649375" y="3055725"/>
              <a:ext cx="48875" cy="73525"/>
            </a:xfrm>
            <a:custGeom>
              <a:rect b="b" l="l" r="r" t="t"/>
              <a:pathLst>
                <a:path extrusionOk="0" h="2941" w="1955">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1"/>
            <p:cNvSpPr/>
            <p:nvPr/>
          </p:nvSpPr>
          <p:spPr>
            <a:xfrm>
              <a:off x="4674425" y="3037025"/>
              <a:ext cx="111900" cy="75200"/>
            </a:xfrm>
            <a:custGeom>
              <a:rect b="b" l="l" r="r" t="t"/>
              <a:pathLst>
                <a:path extrusionOk="0" h="3008" w="4476">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
            <p:cNvSpPr/>
            <p:nvPr/>
          </p:nvSpPr>
          <p:spPr>
            <a:xfrm>
              <a:off x="4650925" y="3071025"/>
              <a:ext cx="109950" cy="70200"/>
            </a:xfrm>
            <a:custGeom>
              <a:rect b="b" l="l" r="r" t="t"/>
              <a:pathLst>
                <a:path extrusionOk="0" h="2808" w="4398">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p:nvPr/>
          </p:nvSpPr>
          <p:spPr>
            <a:xfrm>
              <a:off x="4388650" y="2693825"/>
              <a:ext cx="217350" cy="377150"/>
            </a:xfrm>
            <a:custGeom>
              <a:rect b="b" l="l" r="r" t="t"/>
              <a:pathLst>
                <a:path extrusionOk="0" h="15086" w="8694">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21"/>
          <p:cNvSpPr txBox="1"/>
          <p:nvPr>
            <p:ph idx="4294967295" type="body"/>
          </p:nvPr>
        </p:nvSpPr>
        <p:spPr>
          <a:xfrm>
            <a:off x="694725" y="964950"/>
            <a:ext cx="4778400" cy="38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generated content have been recently popular </a:t>
            </a:r>
            <a:r>
              <a:rPr lang="en"/>
              <a:t>after</a:t>
            </a:r>
            <a:r>
              <a:rPr lang="en"/>
              <a:t> </a:t>
            </a:r>
            <a:r>
              <a:rPr lang="en"/>
              <a:t>publicly</a:t>
            </a:r>
            <a:r>
              <a:rPr lang="en"/>
              <a:t> </a:t>
            </a:r>
            <a:r>
              <a:rPr lang="en"/>
              <a:t>available LLMs(ChatGPT) which produce high quality text.</a:t>
            </a:r>
            <a:r>
              <a:rPr lang="en"/>
              <a:t>  But  there are two main problems.</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sz="2000">
                <a:solidFill>
                  <a:schemeClr val="accent3"/>
                </a:solidFill>
                <a:latin typeface="Golos Text Medium"/>
                <a:ea typeface="Golos Text Medium"/>
                <a:cs typeface="Golos Text Medium"/>
                <a:sym typeface="Golos Text Medium"/>
              </a:rPr>
              <a:t>(a)</a:t>
            </a:r>
            <a:r>
              <a:rPr lang="en" sz="2000">
                <a:latin typeface="Golos Text Medium"/>
                <a:ea typeface="Golos Text Medium"/>
                <a:cs typeface="Golos Text Medium"/>
                <a:sym typeface="Golos Text Medium"/>
              </a:rPr>
              <a:t> Misinformation</a:t>
            </a:r>
            <a:endParaRPr sz="2000">
              <a:latin typeface="Golos Text Medium"/>
              <a:ea typeface="Golos Text Medium"/>
              <a:cs typeface="Golos Text Medium"/>
              <a:sym typeface="Golos Text Medium"/>
            </a:endParaRPr>
          </a:p>
          <a:p>
            <a:pPr indent="0" lvl="0" marL="0" rtl="0" algn="l">
              <a:spcBef>
                <a:spcPts val="0"/>
              </a:spcBef>
              <a:spcAft>
                <a:spcPts val="0"/>
              </a:spcAft>
              <a:buNone/>
            </a:pPr>
            <a:r>
              <a:rPr lang="en"/>
              <a:t>AI generated text doesn’t have credibility because it doesn’t give any references about the sources where the information is retrieved from.</a:t>
            </a:r>
            <a:endParaRPr sz="2000">
              <a:latin typeface="Golos Text Medium"/>
              <a:ea typeface="Golos Text Medium"/>
              <a:cs typeface="Golos Text Medium"/>
              <a:sym typeface="Golos Text Medium"/>
            </a:endParaRPr>
          </a:p>
          <a:p>
            <a:pPr indent="0" lvl="0" marL="0" rtl="0" algn="l">
              <a:spcBef>
                <a:spcPts val="0"/>
              </a:spcBef>
              <a:spcAft>
                <a:spcPts val="0"/>
              </a:spcAft>
              <a:buNone/>
            </a:pPr>
            <a:r>
              <a:t/>
            </a:r>
            <a:endParaRPr/>
          </a:p>
          <a:p>
            <a:pPr indent="0" lvl="0" marL="0" rtl="0" algn="l">
              <a:spcBef>
                <a:spcPts val="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a:t>
            </a:r>
            <a:r>
              <a:rPr lang="en" sz="2000">
                <a:latin typeface="Golos Text Medium"/>
                <a:ea typeface="Golos Text Medium"/>
                <a:cs typeface="Golos Text Medium"/>
                <a:sym typeface="Golos Text Medium"/>
              </a:rPr>
              <a:t> Fraudulent activities</a:t>
            </a:r>
            <a:endParaRPr sz="2000">
              <a:latin typeface="Golos Text Medium"/>
              <a:ea typeface="Golos Text Medium"/>
              <a:cs typeface="Golos Text Medium"/>
              <a:sym typeface="Golos Text Medium"/>
            </a:endParaRPr>
          </a:p>
          <a:p>
            <a:pPr indent="0" lvl="0" marL="0" rtl="0" algn="l">
              <a:spcBef>
                <a:spcPts val="0"/>
              </a:spcBef>
              <a:spcAft>
                <a:spcPts val="0"/>
              </a:spcAft>
              <a:buNone/>
            </a:pPr>
            <a:r>
              <a:rPr lang="en"/>
              <a:t>AI to create fake content at little cost, and experts say the output can do a better job fooling the public than human-created content. </a:t>
            </a:r>
            <a:endParaRPr sz="2000">
              <a:latin typeface="Golos Text Medium"/>
              <a:ea typeface="Golos Text Medium"/>
              <a:cs typeface="Golos Text Medium"/>
              <a:sym typeface="Golos Text Medium"/>
            </a:endParaRPr>
          </a:p>
          <a:p>
            <a:pPr indent="0" lvl="0" marL="0" rtl="0" algn="l">
              <a:spcBef>
                <a:spcPts val="0"/>
              </a:spcBef>
              <a:spcAft>
                <a:spcPts val="0"/>
              </a:spcAft>
              <a:buNone/>
            </a:pPr>
            <a:r>
              <a:t/>
            </a:r>
            <a:endParaRPr/>
          </a:p>
        </p:txBody>
      </p:sp>
      <p:sp>
        <p:nvSpPr>
          <p:cNvPr id="273" name="Google Shape;273;p21"/>
          <p:cNvSpPr txBox="1"/>
          <p:nvPr>
            <p:ph type="title"/>
          </p:nvPr>
        </p:nvSpPr>
        <p:spPr>
          <a:xfrm>
            <a:off x="715100" y="306400"/>
            <a:ext cx="6915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AI Generated Text</a:t>
            </a:r>
            <a:endParaRPr sz="3000"/>
          </a:p>
        </p:txBody>
      </p:sp>
      <p:pic>
        <p:nvPicPr>
          <p:cNvPr id="274" name="Google Shape;274;p21"/>
          <p:cNvPicPr preferRelativeResize="0"/>
          <p:nvPr/>
        </p:nvPicPr>
        <p:blipFill>
          <a:blip r:embed="rId3">
            <a:alphaModFix/>
          </a:blip>
          <a:stretch>
            <a:fillRect/>
          </a:stretch>
        </p:blipFill>
        <p:spPr>
          <a:xfrm>
            <a:off x="6441125" y="3395625"/>
            <a:ext cx="1823075" cy="1107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57"/>
          <p:cNvSpPr txBox="1"/>
          <p:nvPr>
            <p:ph type="title"/>
          </p:nvPr>
        </p:nvSpPr>
        <p:spPr>
          <a:xfrm>
            <a:off x="71505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Methods</a:t>
            </a:r>
            <a:endParaRPr/>
          </a:p>
        </p:txBody>
      </p:sp>
      <p:sp>
        <p:nvSpPr>
          <p:cNvPr id="693" name="Google Shape;693;p57"/>
          <p:cNvSpPr txBox="1"/>
          <p:nvPr/>
        </p:nvSpPr>
        <p:spPr>
          <a:xfrm>
            <a:off x="589950" y="1471300"/>
            <a:ext cx="7190400" cy="30168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Golos Text"/>
              <a:buChar char="●"/>
            </a:pPr>
            <a:r>
              <a:rPr lang="en" sz="1500">
                <a:latin typeface="Golos Text"/>
                <a:ea typeface="Golos Text"/>
                <a:cs typeface="Golos Text"/>
                <a:sym typeface="Golos Text"/>
              </a:rPr>
              <a:t>Perplexity-based Classification </a:t>
            </a:r>
            <a:endParaRPr sz="1500">
              <a:latin typeface="Golos Text"/>
              <a:ea typeface="Golos Text"/>
              <a:cs typeface="Golos Text"/>
              <a:sym typeface="Golos Text"/>
            </a:endParaRPr>
          </a:p>
          <a:p>
            <a:pPr indent="0" lvl="0" marL="457200" rtl="0" algn="l">
              <a:spcBef>
                <a:spcPts val="0"/>
              </a:spcBef>
              <a:spcAft>
                <a:spcPts val="0"/>
              </a:spcAft>
              <a:buNone/>
            </a:pPr>
            <a:r>
              <a:t/>
            </a:r>
            <a:endParaRPr sz="1500">
              <a:latin typeface="Golos Text"/>
              <a:ea typeface="Golos Text"/>
              <a:cs typeface="Golos Text"/>
              <a:sym typeface="Golos Text"/>
            </a:endParaRPr>
          </a:p>
          <a:p>
            <a:pPr indent="0" lvl="0" marL="457200" rtl="0" algn="l">
              <a:spcBef>
                <a:spcPts val="0"/>
              </a:spcBef>
              <a:spcAft>
                <a:spcPts val="0"/>
              </a:spcAft>
              <a:buNone/>
            </a:pPr>
            <a:r>
              <a:t/>
            </a:r>
            <a:endParaRPr sz="1500">
              <a:latin typeface="Golos Text"/>
              <a:ea typeface="Golos Text"/>
              <a:cs typeface="Golos Text"/>
              <a:sym typeface="Golos Text"/>
            </a:endParaRPr>
          </a:p>
          <a:p>
            <a:pPr indent="0" lvl="0" marL="457200" rtl="0" algn="l">
              <a:spcBef>
                <a:spcPts val="0"/>
              </a:spcBef>
              <a:spcAft>
                <a:spcPts val="0"/>
              </a:spcAft>
              <a:buNone/>
            </a:pPr>
            <a:r>
              <a:t/>
            </a:r>
            <a:endParaRPr sz="1500">
              <a:latin typeface="Golos Text"/>
              <a:ea typeface="Golos Text"/>
              <a:cs typeface="Golos Text"/>
              <a:sym typeface="Golos Text"/>
            </a:endParaRPr>
          </a:p>
          <a:p>
            <a:pPr indent="0" lvl="0" marL="457200" rtl="0" algn="l">
              <a:spcBef>
                <a:spcPts val="0"/>
              </a:spcBef>
              <a:spcAft>
                <a:spcPts val="0"/>
              </a:spcAft>
              <a:buNone/>
            </a:pPr>
            <a:r>
              <a:t/>
            </a:r>
            <a:endParaRPr sz="1500">
              <a:latin typeface="Golos Text"/>
              <a:ea typeface="Golos Text"/>
              <a:cs typeface="Golos Text"/>
              <a:sym typeface="Golos Text"/>
            </a:endParaRPr>
          </a:p>
          <a:p>
            <a:pPr indent="0" lvl="0" marL="457200" rtl="0" algn="l">
              <a:spcBef>
                <a:spcPts val="0"/>
              </a:spcBef>
              <a:spcAft>
                <a:spcPts val="0"/>
              </a:spcAft>
              <a:buNone/>
            </a:pPr>
            <a:r>
              <a:t/>
            </a:r>
            <a:endParaRPr sz="1500">
              <a:latin typeface="Golos Text"/>
              <a:ea typeface="Golos Text"/>
              <a:cs typeface="Golos Text"/>
              <a:sym typeface="Golos Text"/>
            </a:endParaRPr>
          </a:p>
          <a:p>
            <a:pPr indent="-336550" lvl="0" marL="457200" rtl="0" algn="l">
              <a:spcBef>
                <a:spcPts val="0"/>
              </a:spcBef>
              <a:spcAft>
                <a:spcPts val="0"/>
              </a:spcAft>
              <a:buSzPts val="1700"/>
              <a:buFont typeface="Golos Text"/>
              <a:buChar char="●"/>
            </a:pPr>
            <a:r>
              <a:rPr lang="en" sz="1500">
                <a:latin typeface="Golos Text"/>
                <a:ea typeface="Golos Text"/>
                <a:cs typeface="Golos Text"/>
                <a:sym typeface="Golos Text"/>
              </a:rPr>
              <a:t>ML-based Classification			</a:t>
            </a:r>
            <a:endParaRPr sz="1500">
              <a:latin typeface="Golos Text"/>
              <a:ea typeface="Golos Text"/>
              <a:cs typeface="Golos Text"/>
              <a:sym typeface="Golos Text"/>
            </a:endParaRPr>
          </a:p>
          <a:p>
            <a:pPr indent="0" lvl="0" marL="457200" rtl="0" algn="l">
              <a:spcBef>
                <a:spcPts val="0"/>
              </a:spcBef>
              <a:spcAft>
                <a:spcPts val="0"/>
              </a:spcAft>
              <a:buNone/>
            </a:pPr>
            <a:r>
              <a:t/>
            </a:r>
            <a:endParaRPr sz="1500">
              <a:latin typeface="Golos Text"/>
              <a:ea typeface="Golos Text"/>
              <a:cs typeface="Golos Text"/>
              <a:sym typeface="Golos Text"/>
            </a:endParaRPr>
          </a:p>
          <a:p>
            <a:pPr indent="0" lvl="0" marL="0" rtl="0" algn="l">
              <a:spcBef>
                <a:spcPts val="0"/>
              </a:spcBef>
              <a:spcAft>
                <a:spcPts val="0"/>
              </a:spcAft>
              <a:buNone/>
            </a:pPr>
            <a:r>
              <a:t/>
            </a:r>
            <a:endParaRPr sz="1500">
              <a:latin typeface="Golos Text"/>
              <a:ea typeface="Golos Text"/>
              <a:cs typeface="Golos Text"/>
              <a:sym typeface="Golos Text"/>
            </a:endParaRPr>
          </a:p>
          <a:p>
            <a:pPr indent="0" lvl="0" marL="457200" rtl="0" algn="l">
              <a:spcBef>
                <a:spcPts val="0"/>
              </a:spcBef>
              <a:spcAft>
                <a:spcPts val="0"/>
              </a:spcAft>
              <a:buNone/>
            </a:pPr>
            <a:r>
              <a:t/>
            </a:r>
            <a:endParaRPr sz="1500">
              <a:latin typeface="Golos Text"/>
              <a:ea typeface="Golos Text"/>
              <a:cs typeface="Golos Text"/>
              <a:sym typeface="Golos Text"/>
            </a:endParaRPr>
          </a:p>
          <a:p>
            <a:pPr indent="0" lvl="0" marL="457200" rtl="0" algn="l">
              <a:spcBef>
                <a:spcPts val="0"/>
              </a:spcBef>
              <a:spcAft>
                <a:spcPts val="0"/>
              </a:spcAft>
              <a:buNone/>
            </a:pPr>
            <a:r>
              <a:t/>
            </a:r>
            <a:endParaRPr sz="1500">
              <a:latin typeface="Golos Text"/>
              <a:ea typeface="Golos Text"/>
              <a:cs typeface="Golos Text"/>
              <a:sym typeface="Golos Text"/>
            </a:endParaRPr>
          </a:p>
          <a:p>
            <a:pPr indent="-323850" lvl="0" marL="457200" rtl="0" algn="l">
              <a:spcBef>
                <a:spcPts val="0"/>
              </a:spcBef>
              <a:spcAft>
                <a:spcPts val="0"/>
              </a:spcAft>
              <a:buSzPts val="1500"/>
              <a:buFont typeface="Golos Text"/>
              <a:buChar char="●"/>
            </a:pPr>
            <a:r>
              <a:rPr b="1" lang="en" sz="1500">
                <a:latin typeface="Golos Text"/>
                <a:ea typeface="Golos Text"/>
                <a:cs typeface="Golos Text"/>
                <a:sym typeface="Golos Text"/>
              </a:rPr>
              <a:t>Calibrate</a:t>
            </a:r>
            <a:r>
              <a:rPr b="1" lang="en" sz="1500">
                <a:latin typeface="Golos Text"/>
                <a:ea typeface="Golos Text"/>
                <a:cs typeface="Golos Text"/>
                <a:sym typeface="Golos Text"/>
              </a:rPr>
              <a:t> with state of the art long text detection tools (turnitin (78%)</a:t>
            </a:r>
            <a:endParaRPr b="1" sz="1500">
              <a:latin typeface="Golos Text"/>
              <a:ea typeface="Golos Text"/>
              <a:cs typeface="Golos Text"/>
              <a:sym typeface="Golos Text"/>
            </a:endParaRPr>
          </a:p>
        </p:txBody>
      </p:sp>
      <p:pic>
        <p:nvPicPr>
          <p:cNvPr id="694" name="Google Shape;694;p57"/>
          <p:cNvPicPr preferRelativeResize="0"/>
          <p:nvPr/>
        </p:nvPicPr>
        <p:blipFill>
          <a:blip r:embed="rId3">
            <a:alphaModFix/>
          </a:blip>
          <a:stretch>
            <a:fillRect/>
          </a:stretch>
        </p:blipFill>
        <p:spPr>
          <a:xfrm>
            <a:off x="4541025" y="1337525"/>
            <a:ext cx="2528675" cy="1258225"/>
          </a:xfrm>
          <a:prstGeom prst="rect">
            <a:avLst/>
          </a:prstGeom>
          <a:noFill/>
          <a:ln>
            <a:noFill/>
          </a:ln>
        </p:spPr>
      </p:pic>
      <p:pic>
        <p:nvPicPr>
          <p:cNvPr id="695" name="Google Shape;695;p57"/>
          <p:cNvPicPr preferRelativeResize="0"/>
          <p:nvPr/>
        </p:nvPicPr>
        <p:blipFill>
          <a:blip r:embed="rId4">
            <a:alphaModFix/>
          </a:blip>
          <a:stretch>
            <a:fillRect/>
          </a:stretch>
        </p:blipFill>
        <p:spPr>
          <a:xfrm>
            <a:off x="4398313" y="2847400"/>
            <a:ext cx="2814099" cy="582175"/>
          </a:xfrm>
          <a:prstGeom prst="rect">
            <a:avLst/>
          </a:prstGeom>
          <a:noFill/>
          <a:ln>
            <a:noFill/>
          </a:ln>
        </p:spPr>
      </p:pic>
      <p:sp>
        <p:nvSpPr>
          <p:cNvPr id="696" name="Google Shape;696;p57"/>
          <p:cNvSpPr txBox="1"/>
          <p:nvPr/>
        </p:nvSpPr>
        <p:spPr>
          <a:xfrm>
            <a:off x="92250" y="4578750"/>
            <a:ext cx="8968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Distinguishing Human Generated Text From ChatGPT Generated Text Using Machine Learning (</a:t>
            </a:r>
            <a:r>
              <a:rPr lang="en" sz="1000">
                <a:solidFill>
                  <a:srgbClr val="222222"/>
                </a:solidFill>
                <a:highlight>
                  <a:srgbClr val="FFFFFF"/>
                </a:highlight>
              </a:rPr>
              <a:t>Islam, N., Sutradhar, D., Noor, H., Raya, J.T., Maisha, M.T. and Farid, D.M., 2023. Distinguishing Human Generated Text From ChatGPT Generated Text Using Machine Learning. </a:t>
            </a:r>
            <a:r>
              <a:rPr i="1" lang="en" sz="1000">
                <a:solidFill>
                  <a:srgbClr val="222222"/>
                </a:solidFill>
                <a:highlight>
                  <a:srgbClr val="FFFFFF"/>
                </a:highlight>
              </a:rPr>
              <a:t>arXiv preprint arXiv:2306.01761</a:t>
            </a:r>
            <a:r>
              <a:rPr lang="en" sz="1000">
                <a:solidFill>
                  <a:srgbClr val="222222"/>
                </a:solidFill>
                <a:highlight>
                  <a:srgbClr val="FFFFFF"/>
                </a:highlight>
              </a:rPr>
              <a:t>.)</a:t>
            </a:r>
            <a:endParaRPr sz="1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58"/>
          <p:cNvSpPr txBox="1"/>
          <p:nvPr>
            <p:ph type="title"/>
          </p:nvPr>
        </p:nvSpPr>
        <p:spPr>
          <a:xfrm>
            <a:off x="71505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702" name="Google Shape;702;p58"/>
          <p:cNvSpPr txBox="1"/>
          <p:nvPr/>
        </p:nvSpPr>
        <p:spPr>
          <a:xfrm>
            <a:off x="589950" y="1333350"/>
            <a:ext cx="7839000" cy="23088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Golos Text"/>
              <a:buChar char="●"/>
            </a:pPr>
            <a:r>
              <a:rPr lang="en" sz="1500">
                <a:latin typeface="Golos Text"/>
                <a:ea typeface="Golos Text"/>
                <a:cs typeface="Golos Text"/>
                <a:sym typeface="Golos Text"/>
              </a:rPr>
              <a:t>UAC and UAL creation needs human effort.</a:t>
            </a:r>
            <a:endParaRPr sz="1500">
              <a:latin typeface="Golos Text"/>
              <a:ea typeface="Golos Text"/>
              <a:cs typeface="Golos Text"/>
              <a:sym typeface="Golos Text"/>
            </a:endParaRPr>
          </a:p>
          <a:p>
            <a:pPr indent="0" lvl="0" marL="457200" rtl="0" algn="l">
              <a:spcBef>
                <a:spcPts val="0"/>
              </a:spcBef>
              <a:spcAft>
                <a:spcPts val="0"/>
              </a:spcAft>
              <a:buNone/>
            </a:pPr>
            <a:r>
              <a:t/>
            </a:r>
            <a:endParaRPr sz="1500">
              <a:latin typeface="Golos Text"/>
              <a:ea typeface="Golos Text"/>
              <a:cs typeface="Golos Text"/>
              <a:sym typeface="Golos Text"/>
            </a:endParaRPr>
          </a:p>
          <a:p>
            <a:pPr indent="-336550" lvl="0" marL="457200" rtl="0" algn="l">
              <a:spcBef>
                <a:spcPts val="0"/>
              </a:spcBef>
              <a:spcAft>
                <a:spcPts val="0"/>
              </a:spcAft>
              <a:buSzPts val="1700"/>
              <a:buFont typeface="Golos Text"/>
              <a:buChar char="●"/>
            </a:pPr>
            <a:r>
              <a:rPr lang="en" sz="1500">
                <a:latin typeface="Golos Text"/>
                <a:ea typeface="Golos Text"/>
                <a:cs typeface="Golos Text"/>
                <a:sym typeface="Golos Text"/>
              </a:rPr>
              <a:t>Initially, we will apply this loss for the DistillBERT on </a:t>
            </a:r>
            <a:r>
              <a:rPr b="1" lang="en" sz="1500">
                <a:latin typeface="Golos Text"/>
                <a:ea typeface="Golos Text"/>
                <a:cs typeface="Golos Text"/>
                <a:sym typeface="Golos Text"/>
              </a:rPr>
              <a:t>short text</a:t>
            </a:r>
            <a:r>
              <a:rPr lang="en" sz="1500">
                <a:latin typeface="Golos Text"/>
                <a:ea typeface="Golos Text"/>
                <a:cs typeface="Golos Text"/>
                <a:sym typeface="Golos Text"/>
              </a:rPr>
              <a:t>.</a:t>
            </a:r>
            <a:endParaRPr sz="1500">
              <a:latin typeface="Golos Text"/>
              <a:ea typeface="Golos Text"/>
              <a:cs typeface="Golos Text"/>
              <a:sym typeface="Golos Text"/>
            </a:endParaRPr>
          </a:p>
          <a:p>
            <a:pPr indent="0" lvl="0" marL="457200" rtl="0" algn="l">
              <a:spcBef>
                <a:spcPts val="0"/>
              </a:spcBef>
              <a:spcAft>
                <a:spcPts val="0"/>
              </a:spcAft>
              <a:buNone/>
            </a:pPr>
            <a:r>
              <a:t/>
            </a:r>
            <a:endParaRPr sz="1500">
              <a:latin typeface="Golos Text"/>
              <a:ea typeface="Golos Text"/>
              <a:cs typeface="Golos Text"/>
              <a:sym typeface="Golos Text"/>
            </a:endParaRPr>
          </a:p>
          <a:p>
            <a:pPr indent="-323850" lvl="0" marL="457200" rtl="0" algn="l">
              <a:spcBef>
                <a:spcPts val="0"/>
              </a:spcBef>
              <a:spcAft>
                <a:spcPts val="0"/>
              </a:spcAft>
              <a:buSzPts val="1500"/>
              <a:buFont typeface="Golos Text"/>
              <a:buChar char="●"/>
            </a:pPr>
            <a:r>
              <a:rPr lang="en" sz="1500">
                <a:latin typeface="Golos Text"/>
                <a:ea typeface="Golos Text"/>
                <a:cs typeface="Golos Text"/>
                <a:sym typeface="Golos Text"/>
              </a:rPr>
              <a:t>We need extensive experiments on short text before moving to long text. Then only we can move to long text</a:t>
            </a:r>
            <a:endParaRPr sz="1500">
              <a:latin typeface="Golos Text"/>
              <a:ea typeface="Golos Text"/>
              <a:cs typeface="Golos Text"/>
              <a:sym typeface="Golos Text"/>
            </a:endParaRPr>
          </a:p>
          <a:p>
            <a:pPr indent="0" lvl="0" marL="457200" rtl="0" algn="l">
              <a:spcBef>
                <a:spcPts val="0"/>
              </a:spcBef>
              <a:spcAft>
                <a:spcPts val="0"/>
              </a:spcAft>
              <a:buNone/>
            </a:pPr>
            <a:r>
              <a:t/>
            </a:r>
            <a:endParaRPr sz="1500">
              <a:latin typeface="Golos Text"/>
              <a:ea typeface="Golos Text"/>
              <a:cs typeface="Golos Text"/>
              <a:sym typeface="Golos Text"/>
            </a:endParaRPr>
          </a:p>
          <a:p>
            <a:pPr indent="-323850" lvl="0" marL="457200" rtl="0" algn="l">
              <a:spcBef>
                <a:spcPts val="0"/>
              </a:spcBef>
              <a:spcAft>
                <a:spcPts val="0"/>
              </a:spcAft>
              <a:buSzPts val="1500"/>
              <a:buFont typeface="Golos Text"/>
              <a:buChar char="●"/>
            </a:pPr>
            <a:r>
              <a:rPr lang="en" sz="1500">
                <a:latin typeface="Golos Text"/>
                <a:ea typeface="Golos Text"/>
                <a:cs typeface="Golos Text"/>
                <a:sym typeface="Golos Text"/>
              </a:rPr>
              <a:t>Training will be harder or model needs to trained for long time to </a:t>
            </a:r>
            <a:endParaRPr sz="1500">
              <a:latin typeface="Golos Text"/>
              <a:ea typeface="Golos Text"/>
              <a:cs typeface="Golos Text"/>
              <a:sym typeface="Golos Text"/>
            </a:endParaRPr>
          </a:p>
          <a:p>
            <a:pPr indent="0" lvl="0" marL="914400" rtl="0" algn="l">
              <a:spcBef>
                <a:spcPts val="0"/>
              </a:spcBef>
              <a:spcAft>
                <a:spcPts val="0"/>
              </a:spcAft>
              <a:buNone/>
            </a:pPr>
            <a:r>
              <a:t/>
            </a:r>
            <a:endParaRPr>
              <a:latin typeface="Golos Text"/>
              <a:ea typeface="Golos Text"/>
              <a:cs typeface="Golos Text"/>
              <a:sym typeface="Golos Tex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59"/>
          <p:cNvSpPr txBox="1"/>
          <p:nvPr>
            <p:ph type="ctrTitle"/>
          </p:nvPr>
        </p:nvSpPr>
        <p:spPr>
          <a:xfrm>
            <a:off x="715100" y="641725"/>
            <a:ext cx="3856800" cy="10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cxnSp>
        <p:nvCxnSpPr>
          <p:cNvPr id="708" name="Google Shape;708;p59"/>
          <p:cNvCxnSpPr/>
          <p:nvPr/>
        </p:nvCxnSpPr>
        <p:spPr>
          <a:xfrm>
            <a:off x="3578325" y="1165625"/>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709" name="Google Shape;709;p59"/>
          <p:cNvCxnSpPr/>
          <p:nvPr/>
        </p:nvCxnSpPr>
        <p:spPr>
          <a:xfrm>
            <a:off x="5110450" y="4608500"/>
            <a:ext cx="4455600" cy="0"/>
          </a:xfrm>
          <a:prstGeom prst="straightConnector1">
            <a:avLst/>
          </a:prstGeom>
          <a:noFill/>
          <a:ln cap="flat" cmpd="sng" w="9525">
            <a:solidFill>
              <a:schemeClr val="dk1"/>
            </a:solidFill>
            <a:prstDash val="solid"/>
            <a:round/>
            <a:headEnd len="med" w="med" type="none"/>
            <a:tailEnd len="med" w="med" type="none"/>
          </a:ln>
        </p:spPr>
      </p:cxnSp>
      <p:grpSp>
        <p:nvGrpSpPr>
          <p:cNvPr id="710" name="Google Shape;710;p59"/>
          <p:cNvGrpSpPr/>
          <p:nvPr/>
        </p:nvGrpSpPr>
        <p:grpSpPr>
          <a:xfrm>
            <a:off x="4902098" y="535097"/>
            <a:ext cx="3683753" cy="4073629"/>
            <a:chOff x="4825898" y="535097"/>
            <a:chExt cx="3683753" cy="4073629"/>
          </a:xfrm>
        </p:grpSpPr>
        <p:grpSp>
          <p:nvGrpSpPr>
            <p:cNvPr id="711" name="Google Shape;711;p59"/>
            <p:cNvGrpSpPr/>
            <p:nvPr/>
          </p:nvGrpSpPr>
          <p:grpSpPr>
            <a:xfrm>
              <a:off x="5416996" y="1013447"/>
              <a:ext cx="2303759" cy="3595278"/>
              <a:chOff x="5416996" y="1013447"/>
              <a:chExt cx="2303759" cy="3595278"/>
            </a:xfrm>
          </p:grpSpPr>
          <p:sp>
            <p:nvSpPr>
              <p:cNvPr id="712" name="Google Shape;712;p59"/>
              <p:cNvSpPr/>
              <p:nvPr/>
            </p:nvSpPr>
            <p:spPr>
              <a:xfrm>
                <a:off x="5416996" y="1826109"/>
                <a:ext cx="1397099" cy="2781023"/>
              </a:xfrm>
              <a:custGeom>
                <a:rect b="b" l="l" r="r" t="t"/>
                <a:pathLst>
                  <a:path extrusionOk="0" h="59319" w="2980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9"/>
              <p:cNvSpPr/>
              <p:nvPr/>
            </p:nvSpPr>
            <p:spPr>
              <a:xfrm>
                <a:off x="5551970" y="1826109"/>
                <a:ext cx="1397099" cy="2781023"/>
              </a:xfrm>
              <a:custGeom>
                <a:rect b="b" l="l" r="r" t="t"/>
                <a:pathLst>
                  <a:path extrusionOk="0" h="59319" w="2980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9"/>
              <p:cNvSpPr/>
              <p:nvPr/>
            </p:nvSpPr>
            <p:spPr>
              <a:xfrm>
                <a:off x="5622997" y="1897229"/>
                <a:ext cx="1255045" cy="2485570"/>
              </a:xfrm>
              <a:custGeom>
                <a:rect b="b" l="l" r="r" t="t"/>
                <a:pathLst>
                  <a:path extrusionOk="0" h="53017" w="2677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9"/>
              <p:cNvSpPr/>
              <p:nvPr/>
            </p:nvSpPr>
            <p:spPr>
              <a:xfrm>
                <a:off x="6180008" y="4419086"/>
                <a:ext cx="141116" cy="141116"/>
              </a:xfrm>
              <a:custGeom>
                <a:rect b="b" l="l" r="r" t="t"/>
                <a:pathLst>
                  <a:path extrusionOk="0" h="3010" w="301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9"/>
              <p:cNvSpPr/>
              <p:nvPr/>
            </p:nvSpPr>
            <p:spPr>
              <a:xfrm>
                <a:off x="5448032" y="1897229"/>
                <a:ext cx="72949" cy="399626"/>
              </a:xfrm>
              <a:custGeom>
                <a:rect b="b" l="l" r="r" t="t"/>
                <a:pathLst>
                  <a:path extrusionOk="0" h="8524" w="1556">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9"/>
              <p:cNvSpPr/>
              <p:nvPr/>
            </p:nvSpPr>
            <p:spPr>
              <a:xfrm>
                <a:off x="5448032" y="2335065"/>
                <a:ext cx="72949" cy="399720"/>
              </a:xfrm>
              <a:custGeom>
                <a:rect b="b" l="l" r="r" t="t"/>
                <a:pathLst>
                  <a:path extrusionOk="0" h="8526" w="1556">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9"/>
              <p:cNvSpPr/>
              <p:nvPr/>
            </p:nvSpPr>
            <p:spPr>
              <a:xfrm>
                <a:off x="5467394" y="3094140"/>
                <a:ext cx="1566251" cy="207408"/>
              </a:xfrm>
              <a:custGeom>
                <a:rect b="b" l="l" r="r" t="t"/>
                <a:pathLst>
                  <a:path extrusionOk="0" h="4424" w="33408">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9"/>
              <p:cNvSpPr/>
              <p:nvPr/>
            </p:nvSpPr>
            <p:spPr>
              <a:xfrm>
                <a:off x="5513527" y="3126817"/>
                <a:ext cx="1474033" cy="142054"/>
              </a:xfrm>
              <a:custGeom>
                <a:rect b="b" l="l" r="r" t="t"/>
                <a:pathLst>
                  <a:path extrusionOk="0" h="3030" w="31441">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9"/>
              <p:cNvSpPr/>
              <p:nvPr/>
            </p:nvSpPr>
            <p:spPr>
              <a:xfrm>
                <a:off x="5467394" y="3027895"/>
                <a:ext cx="1566251" cy="169949"/>
              </a:xfrm>
              <a:custGeom>
                <a:rect b="b" l="l" r="r" t="t"/>
                <a:pathLst>
                  <a:path extrusionOk="0" h="3625" w="33408">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9"/>
              <p:cNvSpPr/>
              <p:nvPr/>
            </p:nvSpPr>
            <p:spPr>
              <a:xfrm>
                <a:off x="5467394" y="2144347"/>
                <a:ext cx="1566251" cy="968171"/>
              </a:xfrm>
              <a:custGeom>
                <a:rect b="b" l="l" r="r" t="t"/>
                <a:pathLst>
                  <a:path extrusionOk="0" h="20651" w="33408">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9"/>
              <p:cNvSpPr/>
              <p:nvPr/>
            </p:nvSpPr>
            <p:spPr>
              <a:xfrm>
                <a:off x="5715590" y="2565821"/>
                <a:ext cx="1069859" cy="405534"/>
              </a:xfrm>
              <a:custGeom>
                <a:rect b="b" l="l" r="r" t="t"/>
                <a:pathLst>
                  <a:path extrusionOk="0" h="8650" w="2282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9"/>
              <p:cNvSpPr/>
              <p:nvPr/>
            </p:nvSpPr>
            <p:spPr>
              <a:xfrm>
                <a:off x="5753518" y="2603796"/>
                <a:ext cx="994003" cy="329537"/>
              </a:xfrm>
              <a:custGeom>
                <a:rect b="b" l="l" r="r" t="t"/>
                <a:pathLst>
                  <a:path extrusionOk="0" h="7029" w="21202">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9"/>
              <p:cNvSpPr/>
              <p:nvPr/>
            </p:nvSpPr>
            <p:spPr>
              <a:xfrm>
                <a:off x="6462100" y="2646459"/>
                <a:ext cx="115378" cy="244258"/>
              </a:xfrm>
              <a:custGeom>
                <a:rect b="b" l="l" r="r" t="t"/>
                <a:pathLst>
                  <a:path extrusionOk="0" h="5210" w="2461">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9"/>
              <p:cNvSpPr/>
              <p:nvPr/>
            </p:nvSpPr>
            <p:spPr>
              <a:xfrm>
                <a:off x="5923561" y="2646459"/>
                <a:ext cx="115331" cy="244258"/>
              </a:xfrm>
              <a:custGeom>
                <a:rect b="b" l="l" r="r" t="t"/>
                <a:pathLst>
                  <a:path extrusionOk="0" h="5210" w="246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9"/>
              <p:cNvSpPr/>
              <p:nvPr/>
            </p:nvSpPr>
            <p:spPr>
              <a:xfrm>
                <a:off x="6005090" y="2200747"/>
                <a:ext cx="490860" cy="264886"/>
              </a:xfrm>
              <a:custGeom>
                <a:rect b="b" l="l" r="r" t="t"/>
                <a:pathLst>
                  <a:path extrusionOk="0" h="5650" w="1047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9"/>
              <p:cNvSpPr/>
              <p:nvPr/>
            </p:nvSpPr>
            <p:spPr>
              <a:xfrm>
                <a:off x="6005090" y="2307076"/>
                <a:ext cx="43273" cy="52274"/>
              </a:xfrm>
              <a:custGeom>
                <a:rect b="b" l="l" r="r" t="t"/>
                <a:pathLst>
                  <a:path extrusionOk="0" h="1115" w="923">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9"/>
              <p:cNvSpPr/>
              <p:nvPr/>
            </p:nvSpPr>
            <p:spPr>
              <a:xfrm>
                <a:off x="5740532" y="3606050"/>
                <a:ext cx="1020023" cy="549182"/>
              </a:xfrm>
              <a:custGeom>
                <a:rect b="b" l="l" r="r" t="t"/>
                <a:pathLst>
                  <a:path extrusionOk="0" h="11714" w="21757">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9"/>
              <p:cNvSpPr/>
              <p:nvPr/>
            </p:nvSpPr>
            <p:spPr>
              <a:xfrm>
                <a:off x="7033598" y="3290952"/>
                <a:ext cx="83263" cy="252790"/>
              </a:xfrm>
              <a:custGeom>
                <a:rect b="b" l="l" r="r" t="t"/>
                <a:pathLst>
                  <a:path extrusionOk="0" h="5392" w="1776">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9"/>
              <p:cNvSpPr/>
              <p:nvPr/>
            </p:nvSpPr>
            <p:spPr>
              <a:xfrm>
                <a:off x="7033598" y="3259635"/>
                <a:ext cx="41679" cy="315519"/>
              </a:xfrm>
              <a:custGeom>
                <a:rect b="b" l="l" r="r" t="t"/>
                <a:pathLst>
                  <a:path extrusionOk="0" h="6730" w="889">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9"/>
              <p:cNvSpPr/>
              <p:nvPr/>
            </p:nvSpPr>
            <p:spPr>
              <a:xfrm>
                <a:off x="5425810" y="3259635"/>
                <a:ext cx="41632" cy="315519"/>
              </a:xfrm>
              <a:custGeom>
                <a:rect b="b" l="l" r="r" t="t"/>
                <a:pathLst>
                  <a:path extrusionOk="0" h="6730" w="888">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9"/>
              <p:cNvSpPr/>
              <p:nvPr/>
            </p:nvSpPr>
            <p:spPr>
              <a:xfrm>
                <a:off x="5666270" y="2236799"/>
                <a:ext cx="30614" cy="531741"/>
              </a:xfrm>
              <a:custGeom>
                <a:rect b="b" l="l" r="r" t="t"/>
                <a:pathLst>
                  <a:path extrusionOk="0" h="11342" w="653">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9"/>
              <p:cNvSpPr/>
              <p:nvPr/>
            </p:nvSpPr>
            <p:spPr>
              <a:xfrm>
                <a:off x="5647517" y="2682136"/>
                <a:ext cx="68120" cy="172856"/>
              </a:xfrm>
              <a:custGeom>
                <a:rect b="b" l="l" r="r" t="t"/>
                <a:pathLst>
                  <a:path extrusionOk="0" h="3687" w="1453">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9"/>
              <p:cNvSpPr/>
              <p:nvPr/>
            </p:nvSpPr>
            <p:spPr>
              <a:xfrm>
                <a:off x="5916294" y="1927938"/>
                <a:ext cx="211159" cy="147867"/>
              </a:xfrm>
              <a:custGeom>
                <a:rect b="b" l="l" r="r" t="t"/>
                <a:pathLst>
                  <a:path extrusionOk="0" h="3154" w="4504">
                    <a:moveTo>
                      <a:pt x="1" y="1"/>
                    </a:moveTo>
                    <a:lnTo>
                      <a:pt x="3404" y="3153"/>
                    </a:lnTo>
                    <a:lnTo>
                      <a:pt x="4503" y="3153"/>
                    </a:lnTo>
                    <a:lnTo>
                      <a:pt x="1101" y="1"/>
                    </a:lnTo>
                    <a:close/>
                  </a:path>
                </a:pathLst>
              </a:custGeom>
              <a:solidFill>
                <a:srgbClr val="F27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9"/>
              <p:cNvSpPr/>
              <p:nvPr/>
            </p:nvSpPr>
            <p:spPr>
              <a:xfrm>
                <a:off x="5416996" y="1826109"/>
                <a:ext cx="1397099" cy="2781023"/>
              </a:xfrm>
              <a:custGeom>
                <a:rect b="b" l="l" r="r" t="t"/>
                <a:pathLst>
                  <a:path extrusionOk="0" h="59319" w="2980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9"/>
              <p:cNvSpPr/>
              <p:nvPr/>
            </p:nvSpPr>
            <p:spPr>
              <a:xfrm>
                <a:off x="5551970" y="1826109"/>
                <a:ext cx="1397099" cy="2781023"/>
              </a:xfrm>
              <a:custGeom>
                <a:rect b="b" l="l" r="r" t="t"/>
                <a:pathLst>
                  <a:path extrusionOk="0" h="59319" w="2980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9"/>
              <p:cNvSpPr/>
              <p:nvPr/>
            </p:nvSpPr>
            <p:spPr>
              <a:xfrm>
                <a:off x="5622997" y="1897229"/>
                <a:ext cx="1255045" cy="2485570"/>
              </a:xfrm>
              <a:custGeom>
                <a:rect b="b" l="l" r="r" t="t"/>
                <a:pathLst>
                  <a:path extrusionOk="0" h="53017" w="2677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9"/>
              <p:cNvSpPr/>
              <p:nvPr/>
            </p:nvSpPr>
            <p:spPr>
              <a:xfrm>
                <a:off x="6180008" y="4419086"/>
                <a:ext cx="141116" cy="141116"/>
              </a:xfrm>
              <a:custGeom>
                <a:rect b="b" l="l" r="r" t="t"/>
                <a:pathLst>
                  <a:path extrusionOk="0" h="3010" w="301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9"/>
              <p:cNvSpPr/>
              <p:nvPr/>
            </p:nvSpPr>
            <p:spPr>
              <a:xfrm>
                <a:off x="5448032" y="1897229"/>
                <a:ext cx="72949" cy="399626"/>
              </a:xfrm>
              <a:custGeom>
                <a:rect b="b" l="l" r="r" t="t"/>
                <a:pathLst>
                  <a:path extrusionOk="0" h="8524" w="1556">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9"/>
              <p:cNvSpPr/>
              <p:nvPr/>
            </p:nvSpPr>
            <p:spPr>
              <a:xfrm>
                <a:off x="5448032" y="2335065"/>
                <a:ext cx="72949" cy="399720"/>
              </a:xfrm>
              <a:custGeom>
                <a:rect b="b" l="l" r="r" t="t"/>
                <a:pathLst>
                  <a:path extrusionOk="0" h="8526" w="1556">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9"/>
              <p:cNvSpPr/>
              <p:nvPr/>
            </p:nvSpPr>
            <p:spPr>
              <a:xfrm>
                <a:off x="7033598" y="3290952"/>
                <a:ext cx="83263" cy="252790"/>
              </a:xfrm>
              <a:custGeom>
                <a:rect b="b" l="l" r="r" t="t"/>
                <a:pathLst>
                  <a:path extrusionOk="0" h="5392" w="1776">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9"/>
              <p:cNvSpPr/>
              <p:nvPr/>
            </p:nvSpPr>
            <p:spPr>
              <a:xfrm>
                <a:off x="7033598" y="3259635"/>
                <a:ext cx="41679" cy="315519"/>
              </a:xfrm>
              <a:custGeom>
                <a:rect b="b" l="l" r="r" t="t"/>
                <a:pathLst>
                  <a:path extrusionOk="0" h="6730" w="889">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9"/>
              <p:cNvSpPr/>
              <p:nvPr/>
            </p:nvSpPr>
            <p:spPr>
              <a:xfrm>
                <a:off x="6856945" y="1560238"/>
                <a:ext cx="108955" cy="72527"/>
              </a:xfrm>
              <a:custGeom>
                <a:rect b="b" l="l" r="r" t="t"/>
                <a:pathLst>
                  <a:path extrusionOk="0" h="1547" w="2324">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9"/>
              <p:cNvSpPr/>
              <p:nvPr/>
            </p:nvSpPr>
            <p:spPr>
              <a:xfrm>
                <a:off x="6527126" y="1555222"/>
                <a:ext cx="642853" cy="900332"/>
              </a:xfrm>
              <a:custGeom>
                <a:rect b="b" l="l" r="r" t="t"/>
                <a:pathLst>
                  <a:path extrusionOk="0" h="19204" w="13712">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9"/>
              <p:cNvSpPr/>
              <p:nvPr/>
            </p:nvSpPr>
            <p:spPr>
              <a:xfrm>
                <a:off x="6672556" y="1162253"/>
                <a:ext cx="300095" cy="345618"/>
              </a:xfrm>
              <a:custGeom>
                <a:rect b="b" l="l" r="r" t="t"/>
                <a:pathLst>
                  <a:path extrusionOk="0" h="7372" w="6401">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9"/>
              <p:cNvSpPr/>
              <p:nvPr/>
            </p:nvSpPr>
            <p:spPr>
              <a:xfrm>
                <a:off x="6663461" y="2426814"/>
                <a:ext cx="661653" cy="1827339"/>
              </a:xfrm>
              <a:custGeom>
                <a:rect b="b" l="l" r="r" t="t"/>
                <a:pathLst>
                  <a:path extrusionOk="0" h="38977" w="14113">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9"/>
              <p:cNvSpPr/>
              <p:nvPr/>
            </p:nvSpPr>
            <p:spPr>
              <a:xfrm>
                <a:off x="6663836" y="2621564"/>
                <a:ext cx="516973" cy="1632589"/>
              </a:xfrm>
              <a:custGeom>
                <a:rect b="b" l="l" r="r" t="t"/>
                <a:pathLst>
                  <a:path extrusionOk="0" h="34823" w="11027">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9"/>
              <p:cNvSpPr/>
              <p:nvPr/>
            </p:nvSpPr>
            <p:spPr>
              <a:xfrm>
                <a:off x="6702608" y="1247626"/>
                <a:ext cx="39944" cy="86264"/>
              </a:xfrm>
              <a:custGeom>
                <a:rect b="b" l="l" r="r" t="t"/>
                <a:pathLst>
                  <a:path extrusionOk="0" h="1840" w="852">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9"/>
              <p:cNvSpPr/>
              <p:nvPr/>
            </p:nvSpPr>
            <p:spPr>
              <a:xfrm>
                <a:off x="6697732" y="1285366"/>
                <a:ext cx="42569" cy="14159"/>
              </a:xfrm>
              <a:custGeom>
                <a:rect b="b" l="l" r="r" t="t"/>
                <a:pathLst>
                  <a:path extrusionOk="0" h="302" w="908">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9"/>
              <p:cNvSpPr/>
              <p:nvPr/>
            </p:nvSpPr>
            <p:spPr>
              <a:xfrm>
                <a:off x="6611703" y="1021418"/>
                <a:ext cx="318801" cy="399251"/>
              </a:xfrm>
              <a:custGeom>
                <a:rect b="b" l="l" r="r" t="t"/>
                <a:pathLst>
                  <a:path extrusionOk="0" h="8516" w="680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9"/>
              <p:cNvSpPr/>
              <p:nvPr/>
            </p:nvSpPr>
            <p:spPr>
              <a:xfrm>
                <a:off x="6668712" y="1494368"/>
                <a:ext cx="152368" cy="141257"/>
              </a:xfrm>
              <a:custGeom>
                <a:rect b="b" l="l" r="r" t="t"/>
                <a:pathLst>
                  <a:path extrusionOk="0" h="3013" w="325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9"/>
              <p:cNvSpPr/>
              <p:nvPr/>
            </p:nvSpPr>
            <p:spPr>
              <a:xfrm>
                <a:off x="6856945" y="1515043"/>
                <a:ext cx="99578" cy="105767"/>
              </a:xfrm>
              <a:custGeom>
                <a:rect b="b" l="l" r="r" t="t"/>
                <a:pathLst>
                  <a:path extrusionOk="0" h="2256" w="2124">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9"/>
              <p:cNvSpPr/>
              <p:nvPr/>
            </p:nvSpPr>
            <p:spPr>
              <a:xfrm>
                <a:off x="6717423" y="1361363"/>
                <a:ext cx="177966" cy="364793"/>
              </a:xfrm>
              <a:custGeom>
                <a:rect b="b" l="l" r="r" t="t"/>
                <a:pathLst>
                  <a:path extrusionOk="0" h="7781" w="3796">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9"/>
              <p:cNvSpPr/>
              <p:nvPr/>
            </p:nvSpPr>
            <p:spPr>
              <a:xfrm>
                <a:off x="6878276" y="1510261"/>
                <a:ext cx="39897" cy="32255"/>
              </a:xfrm>
              <a:custGeom>
                <a:rect b="b" l="l" r="r" t="t"/>
                <a:pathLst>
                  <a:path extrusionOk="0" h="688" w="851">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9"/>
              <p:cNvSpPr/>
              <p:nvPr/>
            </p:nvSpPr>
            <p:spPr>
              <a:xfrm>
                <a:off x="6692997" y="1494228"/>
                <a:ext cx="26114" cy="29677"/>
              </a:xfrm>
              <a:custGeom>
                <a:rect b="b" l="l" r="r" t="t"/>
                <a:pathLst>
                  <a:path extrusionOk="0" h="633" w="557">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9"/>
              <p:cNvSpPr/>
              <p:nvPr/>
            </p:nvSpPr>
            <p:spPr>
              <a:xfrm>
                <a:off x="6395340" y="2175290"/>
                <a:ext cx="349790" cy="417442"/>
              </a:xfrm>
              <a:custGeom>
                <a:rect b="b" l="l" r="r" t="t"/>
                <a:pathLst>
                  <a:path extrusionOk="0" h="8904" w="7461">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9"/>
              <p:cNvSpPr/>
              <p:nvPr/>
            </p:nvSpPr>
            <p:spPr>
              <a:xfrm>
                <a:off x="6395527" y="2020437"/>
                <a:ext cx="145195" cy="180966"/>
              </a:xfrm>
              <a:custGeom>
                <a:rect b="b" l="l" r="r" t="t"/>
                <a:pathLst>
                  <a:path extrusionOk="0" h="3860" w="3097">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9"/>
              <p:cNvSpPr/>
              <p:nvPr/>
            </p:nvSpPr>
            <p:spPr>
              <a:xfrm>
                <a:off x="6400778" y="2020437"/>
                <a:ext cx="139944" cy="55368"/>
              </a:xfrm>
              <a:custGeom>
                <a:rect b="b" l="l" r="r" t="t"/>
                <a:pathLst>
                  <a:path extrusionOk="0" h="1181" w="2985">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9"/>
              <p:cNvSpPr/>
              <p:nvPr/>
            </p:nvSpPr>
            <p:spPr>
              <a:xfrm>
                <a:off x="6535753" y="2027516"/>
                <a:ext cx="73277" cy="27989"/>
              </a:xfrm>
              <a:custGeom>
                <a:rect b="b" l="l" r="r" t="t"/>
                <a:pathLst>
                  <a:path extrusionOk="0" h="597" w="1563">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9"/>
              <p:cNvSpPr/>
              <p:nvPr/>
            </p:nvSpPr>
            <p:spPr>
              <a:xfrm>
                <a:off x="6380572" y="1598588"/>
                <a:ext cx="271965" cy="447259"/>
              </a:xfrm>
              <a:custGeom>
                <a:rect b="b" l="l" r="r" t="t"/>
                <a:pathLst>
                  <a:path extrusionOk="0" h="9540" w="5801">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9"/>
              <p:cNvSpPr/>
              <p:nvPr/>
            </p:nvSpPr>
            <p:spPr>
              <a:xfrm>
                <a:off x="6448739" y="2020437"/>
                <a:ext cx="30614" cy="20113"/>
              </a:xfrm>
              <a:custGeom>
                <a:rect b="b" l="l" r="r" t="t"/>
                <a:pathLst>
                  <a:path extrusionOk="0" h="429" w="653">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9"/>
              <p:cNvSpPr/>
              <p:nvPr/>
            </p:nvSpPr>
            <p:spPr>
              <a:xfrm>
                <a:off x="6721173" y="2576369"/>
                <a:ext cx="134740" cy="111112"/>
              </a:xfrm>
              <a:custGeom>
                <a:rect b="b" l="l" r="r" t="t"/>
                <a:pathLst>
                  <a:path extrusionOk="0" h="2370" w="2874">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9"/>
              <p:cNvSpPr/>
              <p:nvPr/>
            </p:nvSpPr>
            <p:spPr>
              <a:xfrm>
                <a:off x="6686386" y="2543177"/>
                <a:ext cx="178763" cy="138069"/>
              </a:xfrm>
              <a:custGeom>
                <a:rect b="b" l="l" r="r" t="t"/>
                <a:pathLst>
                  <a:path extrusionOk="0" h="2945" w="3813">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9"/>
              <p:cNvSpPr/>
              <p:nvPr/>
            </p:nvSpPr>
            <p:spPr>
              <a:xfrm>
                <a:off x="6669649" y="2276931"/>
                <a:ext cx="2532" cy="4594"/>
              </a:xfrm>
              <a:custGeom>
                <a:rect b="b" l="l" r="r" t="t"/>
                <a:pathLst>
                  <a:path extrusionOk="0" h="98" w="54">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9"/>
              <p:cNvSpPr/>
              <p:nvPr/>
            </p:nvSpPr>
            <p:spPr>
              <a:xfrm>
                <a:off x="7064916" y="2168960"/>
                <a:ext cx="92827" cy="88842"/>
              </a:xfrm>
              <a:custGeom>
                <a:rect b="b" l="l" r="r" t="t"/>
                <a:pathLst>
                  <a:path extrusionOk="0" h="1895" w="198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9"/>
              <p:cNvSpPr/>
              <p:nvPr/>
            </p:nvSpPr>
            <p:spPr>
              <a:xfrm>
                <a:off x="7046069" y="2097558"/>
                <a:ext cx="57853" cy="82513"/>
              </a:xfrm>
              <a:custGeom>
                <a:rect b="b" l="l" r="r" t="t"/>
                <a:pathLst>
                  <a:path extrusionOk="0" h="1760" w="1234">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9"/>
              <p:cNvSpPr/>
              <p:nvPr/>
            </p:nvSpPr>
            <p:spPr>
              <a:xfrm>
                <a:off x="6571290" y="1705527"/>
                <a:ext cx="266480" cy="750073"/>
              </a:xfrm>
              <a:custGeom>
                <a:rect b="b" l="l" r="r" t="t"/>
                <a:pathLst>
                  <a:path extrusionOk="0" h="15999" w="5684">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9"/>
              <p:cNvSpPr/>
              <p:nvPr/>
            </p:nvSpPr>
            <p:spPr>
              <a:xfrm>
                <a:off x="6714422" y="2336612"/>
                <a:ext cx="469481" cy="158697"/>
              </a:xfrm>
              <a:custGeom>
                <a:rect b="b" l="l" r="r" t="t"/>
                <a:pathLst>
                  <a:path extrusionOk="0" h="3385" w="10014">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9"/>
              <p:cNvSpPr/>
              <p:nvPr/>
            </p:nvSpPr>
            <p:spPr>
              <a:xfrm>
                <a:off x="7221784" y="2376181"/>
                <a:ext cx="27567" cy="81951"/>
              </a:xfrm>
              <a:custGeom>
                <a:rect b="b" l="l" r="r" t="t"/>
                <a:pathLst>
                  <a:path extrusionOk="0" h="1748" w="588">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9"/>
              <p:cNvSpPr/>
              <p:nvPr/>
            </p:nvSpPr>
            <p:spPr>
              <a:xfrm>
                <a:off x="7127504" y="2462070"/>
                <a:ext cx="95312" cy="183498"/>
              </a:xfrm>
              <a:custGeom>
                <a:rect b="b" l="l" r="r" t="t"/>
                <a:pathLst>
                  <a:path extrusionOk="0" h="3914" w="2033">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9"/>
              <p:cNvSpPr/>
              <p:nvPr/>
            </p:nvSpPr>
            <p:spPr>
              <a:xfrm>
                <a:off x="6876260" y="2561508"/>
                <a:ext cx="194656" cy="126911"/>
              </a:xfrm>
              <a:custGeom>
                <a:rect b="b" l="l" r="r" t="t"/>
                <a:pathLst>
                  <a:path extrusionOk="0" h="2707" w="4152">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9"/>
              <p:cNvSpPr/>
              <p:nvPr/>
            </p:nvSpPr>
            <p:spPr>
              <a:xfrm>
                <a:off x="7028816" y="2357522"/>
                <a:ext cx="691376" cy="1249372"/>
              </a:xfrm>
              <a:custGeom>
                <a:rect b="b" l="l" r="r" t="t"/>
                <a:pathLst>
                  <a:path extrusionOk="0" h="26649" w="14747">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9"/>
              <p:cNvSpPr/>
              <p:nvPr/>
            </p:nvSpPr>
            <p:spPr>
              <a:xfrm>
                <a:off x="7084700" y="2670088"/>
                <a:ext cx="391797" cy="742853"/>
              </a:xfrm>
              <a:custGeom>
                <a:rect b="b" l="l" r="r" t="t"/>
                <a:pathLst>
                  <a:path extrusionOk="0" h="15845" w="8357">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9"/>
              <p:cNvSpPr/>
              <p:nvPr/>
            </p:nvSpPr>
            <p:spPr>
              <a:xfrm>
                <a:off x="7033551" y="2436331"/>
                <a:ext cx="73934" cy="382186"/>
              </a:xfrm>
              <a:custGeom>
                <a:rect b="b" l="l" r="r" t="t"/>
                <a:pathLst>
                  <a:path extrusionOk="0" h="8152" w="1577">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9"/>
              <p:cNvSpPr/>
              <p:nvPr/>
            </p:nvSpPr>
            <p:spPr>
              <a:xfrm>
                <a:off x="6944850" y="2916033"/>
                <a:ext cx="304642" cy="1305725"/>
              </a:xfrm>
              <a:custGeom>
                <a:rect b="b" l="l" r="r" t="t"/>
                <a:pathLst>
                  <a:path extrusionOk="0" h="27851" w="6498">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9"/>
              <p:cNvSpPr/>
              <p:nvPr/>
            </p:nvSpPr>
            <p:spPr>
              <a:xfrm>
                <a:off x="7091310" y="2817017"/>
                <a:ext cx="276654" cy="250868"/>
              </a:xfrm>
              <a:custGeom>
                <a:rect b="b" l="l" r="r" t="t"/>
                <a:pathLst>
                  <a:path extrusionOk="0" h="5351" w="5901">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9"/>
              <p:cNvSpPr/>
              <p:nvPr/>
            </p:nvSpPr>
            <p:spPr>
              <a:xfrm>
                <a:off x="7442460" y="3309518"/>
                <a:ext cx="88702" cy="130005"/>
              </a:xfrm>
              <a:custGeom>
                <a:rect b="b" l="l" r="r" t="t"/>
                <a:pathLst>
                  <a:path extrusionOk="0" h="2773" w="1892">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9"/>
              <p:cNvSpPr/>
              <p:nvPr/>
            </p:nvSpPr>
            <p:spPr>
              <a:xfrm>
                <a:off x="7226942" y="3492594"/>
                <a:ext cx="77919" cy="104829"/>
              </a:xfrm>
              <a:custGeom>
                <a:rect b="b" l="l" r="r" t="t"/>
                <a:pathLst>
                  <a:path extrusionOk="0" h="2236" w="1662">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9"/>
              <p:cNvSpPr/>
              <p:nvPr/>
            </p:nvSpPr>
            <p:spPr>
              <a:xfrm>
                <a:off x="6885731" y="3496767"/>
                <a:ext cx="115190" cy="359354"/>
              </a:xfrm>
              <a:custGeom>
                <a:rect b="b" l="l" r="r" t="t"/>
                <a:pathLst>
                  <a:path extrusionOk="0" h="7665" w="2457">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9"/>
              <p:cNvSpPr/>
              <p:nvPr/>
            </p:nvSpPr>
            <p:spPr>
              <a:xfrm>
                <a:off x="7195249" y="3675717"/>
                <a:ext cx="59963" cy="252275"/>
              </a:xfrm>
              <a:custGeom>
                <a:rect b="b" l="l" r="r" t="t"/>
                <a:pathLst>
                  <a:path extrusionOk="0" h="5381" w="1279">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9"/>
              <p:cNvSpPr/>
              <p:nvPr/>
            </p:nvSpPr>
            <p:spPr>
              <a:xfrm>
                <a:off x="7140959" y="4249090"/>
                <a:ext cx="179982" cy="250212"/>
              </a:xfrm>
              <a:custGeom>
                <a:rect b="b" l="l" r="r" t="t"/>
                <a:pathLst>
                  <a:path extrusionOk="0" h="5337" w="3839">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9"/>
              <p:cNvSpPr/>
              <p:nvPr/>
            </p:nvSpPr>
            <p:spPr>
              <a:xfrm>
                <a:off x="7140959" y="4249090"/>
                <a:ext cx="136897" cy="29864"/>
              </a:xfrm>
              <a:custGeom>
                <a:rect b="b" l="l" r="r" t="t"/>
                <a:pathLst>
                  <a:path extrusionOk="0" h="637" w="292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9"/>
              <p:cNvSpPr/>
              <p:nvPr/>
            </p:nvSpPr>
            <p:spPr>
              <a:xfrm>
                <a:off x="7203407" y="4461562"/>
                <a:ext cx="350119" cy="145570"/>
              </a:xfrm>
              <a:custGeom>
                <a:rect b="b" l="l" r="r" t="t"/>
                <a:pathLst>
                  <a:path extrusionOk="0" h="3105" w="7468">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9"/>
              <p:cNvSpPr/>
              <p:nvPr/>
            </p:nvSpPr>
            <p:spPr>
              <a:xfrm>
                <a:off x="7073120" y="2371352"/>
                <a:ext cx="32865" cy="31927"/>
              </a:xfrm>
              <a:custGeom>
                <a:rect b="b" l="l" r="r" t="t"/>
                <a:pathLst>
                  <a:path extrusionOk="0" h="681" w="701">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9"/>
              <p:cNvSpPr/>
              <p:nvPr/>
            </p:nvSpPr>
            <p:spPr>
              <a:xfrm>
                <a:off x="6838801" y="2423532"/>
                <a:ext cx="29302" cy="55603"/>
              </a:xfrm>
              <a:custGeom>
                <a:rect b="b" l="l" r="r" t="t"/>
                <a:pathLst>
                  <a:path extrusionOk="0" h="1186" w="625">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9"/>
              <p:cNvSpPr/>
              <p:nvPr/>
            </p:nvSpPr>
            <p:spPr>
              <a:xfrm>
                <a:off x="6711562" y="2357522"/>
                <a:ext cx="480264" cy="145617"/>
              </a:xfrm>
              <a:custGeom>
                <a:rect b="b" l="l" r="r" t="t"/>
                <a:pathLst>
                  <a:path extrusionOk="0" h="3106" w="10244">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9"/>
              <p:cNvSpPr/>
              <p:nvPr/>
            </p:nvSpPr>
            <p:spPr>
              <a:xfrm>
                <a:off x="7009688" y="1575475"/>
                <a:ext cx="203236" cy="446743"/>
              </a:xfrm>
              <a:custGeom>
                <a:rect b="b" l="l" r="r" t="t"/>
                <a:pathLst>
                  <a:path extrusionOk="0" h="9529" w="4335">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9"/>
              <p:cNvSpPr/>
              <p:nvPr/>
            </p:nvSpPr>
            <p:spPr>
              <a:xfrm>
                <a:off x="7106500" y="1766943"/>
                <a:ext cx="96390" cy="22597"/>
              </a:xfrm>
              <a:custGeom>
                <a:rect b="b" l="l" r="r" t="t"/>
                <a:pathLst>
                  <a:path extrusionOk="0" h="482" w="2056">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9"/>
              <p:cNvSpPr/>
              <p:nvPr/>
            </p:nvSpPr>
            <p:spPr>
              <a:xfrm>
                <a:off x="7105094" y="1807074"/>
                <a:ext cx="29630" cy="161229"/>
              </a:xfrm>
              <a:custGeom>
                <a:rect b="b" l="l" r="r" t="t"/>
                <a:pathLst>
                  <a:path extrusionOk="0" h="3439" w="632">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9"/>
              <p:cNvSpPr/>
              <p:nvPr/>
            </p:nvSpPr>
            <p:spPr>
              <a:xfrm>
                <a:off x="7094686" y="1777492"/>
                <a:ext cx="9517" cy="187014"/>
              </a:xfrm>
              <a:custGeom>
                <a:rect b="b" l="l" r="r" t="t"/>
                <a:pathLst>
                  <a:path extrusionOk="0" h="3989" w="203">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9"/>
              <p:cNvSpPr/>
              <p:nvPr/>
            </p:nvSpPr>
            <p:spPr>
              <a:xfrm>
                <a:off x="7148413" y="1626717"/>
                <a:ext cx="245946" cy="471075"/>
              </a:xfrm>
              <a:custGeom>
                <a:rect b="b" l="l" r="r" t="t"/>
                <a:pathLst>
                  <a:path extrusionOk="0" h="10048" w="5246">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9"/>
              <p:cNvSpPr/>
              <p:nvPr/>
            </p:nvSpPr>
            <p:spPr>
              <a:xfrm>
                <a:off x="7118174" y="1842283"/>
                <a:ext cx="101923" cy="238304"/>
              </a:xfrm>
              <a:custGeom>
                <a:rect b="b" l="l" r="r" t="t"/>
                <a:pathLst>
                  <a:path extrusionOk="0" h="5083" w="2174">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9"/>
              <p:cNvSpPr/>
              <p:nvPr/>
            </p:nvSpPr>
            <p:spPr>
              <a:xfrm>
                <a:off x="7179684" y="1815748"/>
                <a:ext cx="24051" cy="61604"/>
              </a:xfrm>
              <a:custGeom>
                <a:rect b="b" l="l" r="r" t="t"/>
                <a:pathLst>
                  <a:path extrusionOk="0" h="1314" w="513">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9"/>
              <p:cNvSpPr/>
              <p:nvPr/>
            </p:nvSpPr>
            <p:spPr>
              <a:xfrm>
                <a:off x="7118174" y="1842283"/>
                <a:ext cx="87436" cy="197985"/>
              </a:xfrm>
              <a:custGeom>
                <a:rect b="b" l="l" r="r" t="t"/>
                <a:pathLst>
                  <a:path extrusionOk="0" h="4223" w="1865">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9"/>
              <p:cNvSpPr/>
              <p:nvPr/>
            </p:nvSpPr>
            <p:spPr>
              <a:xfrm>
                <a:off x="7294593" y="1382647"/>
                <a:ext cx="209705" cy="281295"/>
              </a:xfrm>
              <a:custGeom>
                <a:rect b="b" l="l" r="r" t="t"/>
                <a:pathLst>
                  <a:path extrusionOk="0" h="6000" w="4473">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9"/>
              <p:cNvSpPr/>
              <p:nvPr/>
            </p:nvSpPr>
            <p:spPr>
              <a:xfrm>
                <a:off x="7277387" y="1376552"/>
                <a:ext cx="103423" cy="244539"/>
              </a:xfrm>
              <a:custGeom>
                <a:rect b="b" l="l" r="r" t="t"/>
                <a:pathLst>
                  <a:path extrusionOk="0" h="5216" w="2206">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9"/>
              <p:cNvSpPr/>
              <p:nvPr/>
            </p:nvSpPr>
            <p:spPr>
              <a:xfrm>
                <a:off x="7406595" y="1432390"/>
                <a:ext cx="35631" cy="40038"/>
              </a:xfrm>
              <a:custGeom>
                <a:rect b="b" l="l" r="r" t="t"/>
                <a:pathLst>
                  <a:path extrusionOk="0" h="854" w="76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9"/>
              <p:cNvSpPr/>
              <p:nvPr/>
            </p:nvSpPr>
            <p:spPr>
              <a:xfrm>
                <a:off x="7410768" y="1436046"/>
                <a:ext cx="27286" cy="32724"/>
              </a:xfrm>
              <a:custGeom>
                <a:rect b="b" l="l" r="r" t="t"/>
                <a:pathLst>
                  <a:path extrusionOk="0" h="698" w="582">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9"/>
              <p:cNvSpPr/>
              <p:nvPr/>
            </p:nvSpPr>
            <p:spPr>
              <a:xfrm>
                <a:off x="7342038" y="1397321"/>
                <a:ext cx="23347" cy="52837"/>
              </a:xfrm>
              <a:custGeom>
                <a:rect b="b" l="l" r="r" t="t"/>
                <a:pathLst>
                  <a:path extrusionOk="0" h="1127" w="498">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9"/>
              <p:cNvSpPr/>
              <p:nvPr/>
            </p:nvSpPr>
            <p:spPr>
              <a:xfrm>
                <a:off x="7395015" y="1498822"/>
                <a:ext cx="85420" cy="59259"/>
              </a:xfrm>
              <a:custGeom>
                <a:rect b="b" l="l" r="r" t="t"/>
                <a:pathLst>
                  <a:path extrusionOk="0" h="1264" w="1822">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9"/>
              <p:cNvSpPr/>
              <p:nvPr/>
            </p:nvSpPr>
            <p:spPr>
              <a:xfrm>
                <a:off x="7383904" y="1529811"/>
                <a:ext cx="85420" cy="59213"/>
              </a:xfrm>
              <a:custGeom>
                <a:rect b="b" l="l" r="r" t="t"/>
                <a:pathLst>
                  <a:path extrusionOk="0" h="1263" w="1822">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9"/>
              <p:cNvSpPr/>
              <p:nvPr/>
            </p:nvSpPr>
            <p:spPr>
              <a:xfrm>
                <a:off x="7372793" y="1560707"/>
                <a:ext cx="85326" cy="58134"/>
              </a:xfrm>
              <a:custGeom>
                <a:rect b="b" l="l" r="r" t="t"/>
                <a:pathLst>
                  <a:path extrusionOk="0" h="1240" w="182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9"/>
              <p:cNvSpPr/>
              <p:nvPr/>
            </p:nvSpPr>
            <p:spPr>
              <a:xfrm>
                <a:off x="7367870" y="1590571"/>
                <a:ext cx="80450" cy="58181"/>
              </a:xfrm>
              <a:custGeom>
                <a:rect b="b" l="l" r="r" t="t"/>
                <a:pathLst>
                  <a:path extrusionOk="0" h="1241" w="1716">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9"/>
              <p:cNvSpPr/>
              <p:nvPr/>
            </p:nvSpPr>
            <p:spPr>
              <a:xfrm>
                <a:off x="6721361" y="1361363"/>
                <a:ext cx="157525" cy="153868"/>
              </a:xfrm>
              <a:custGeom>
                <a:rect b="b" l="l" r="r" t="t"/>
                <a:pathLst>
                  <a:path extrusionOk="0" h="3282" w="336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9"/>
              <p:cNvSpPr/>
              <p:nvPr/>
            </p:nvSpPr>
            <p:spPr>
              <a:xfrm>
                <a:off x="6896936" y="1195164"/>
                <a:ext cx="47820" cy="206611"/>
              </a:xfrm>
              <a:custGeom>
                <a:rect b="b" l="l" r="r" t="t"/>
                <a:pathLst>
                  <a:path extrusionOk="0" h="4407" w="102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9"/>
              <p:cNvSpPr/>
              <p:nvPr/>
            </p:nvSpPr>
            <p:spPr>
              <a:xfrm>
                <a:off x="6911985" y="1432155"/>
                <a:ext cx="15893" cy="51383"/>
              </a:xfrm>
              <a:custGeom>
                <a:rect b="b" l="l" r="r" t="t"/>
                <a:pathLst>
                  <a:path extrusionOk="0" h="1096" w="339">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9"/>
              <p:cNvSpPr/>
              <p:nvPr/>
            </p:nvSpPr>
            <p:spPr>
              <a:xfrm>
                <a:off x="6930879" y="1220059"/>
                <a:ext cx="13737" cy="39288"/>
              </a:xfrm>
              <a:custGeom>
                <a:rect b="b" l="l" r="r" t="t"/>
                <a:pathLst>
                  <a:path extrusionOk="0" h="838" w="293">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9"/>
              <p:cNvSpPr/>
              <p:nvPr/>
            </p:nvSpPr>
            <p:spPr>
              <a:xfrm>
                <a:off x="6842927" y="1233889"/>
                <a:ext cx="15987" cy="38678"/>
              </a:xfrm>
              <a:custGeom>
                <a:rect b="b" l="l" r="r" t="t"/>
                <a:pathLst>
                  <a:path extrusionOk="0" h="825" w="341">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9"/>
              <p:cNvSpPr/>
              <p:nvPr/>
            </p:nvSpPr>
            <p:spPr>
              <a:xfrm>
                <a:off x="6908000" y="1192820"/>
                <a:ext cx="55415" cy="25035"/>
              </a:xfrm>
              <a:custGeom>
                <a:rect b="b" l="l" r="r" t="t"/>
                <a:pathLst>
                  <a:path extrusionOk="0" h="534" w="1182">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9"/>
              <p:cNvSpPr/>
              <p:nvPr/>
            </p:nvSpPr>
            <p:spPr>
              <a:xfrm>
                <a:off x="6804483" y="1188366"/>
                <a:ext cx="68402" cy="55274"/>
              </a:xfrm>
              <a:custGeom>
                <a:rect b="b" l="l" r="r" t="t"/>
                <a:pathLst>
                  <a:path extrusionOk="0" h="1179" w="1459">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9"/>
              <p:cNvSpPr/>
              <p:nvPr/>
            </p:nvSpPr>
            <p:spPr>
              <a:xfrm>
                <a:off x="6714141" y="1162253"/>
                <a:ext cx="248712" cy="154900"/>
              </a:xfrm>
              <a:custGeom>
                <a:rect b="b" l="l" r="r" t="t"/>
                <a:pathLst>
                  <a:path extrusionOk="0" h="3304" w="5305">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9"/>
              <p:cNvSpPr/>
              <p:nvPr/>
            </p:nvSpPr>
            <p:spPr>
              <a:xfrm>
                <a:off x="7251508" y="3088373"/>
                <a:ext cx="158744" cy="203564"/>
              </a:xfrm>
              <a:custGeom>
                <a:rect b="b" l="l" r="r" t="t"/>
                <a:pathLst>
                  <a:path extrusionOk="0" h="4342" w="3386">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9"/>
              <p:cNvSpPr/>
              <p:nvPr/>
            </p:nvSpPr>
            <p:spPr>
              <a:xfrm>
                <a:off x="6618079" y="1015088"/>
                <a:ext cx="56962" cy="82560"/>
              </a:xfrm>
              <a:custGeom>
                <a:rect b="b" l="l" r="r" t="t"/>
                <a:pathLst>
                  <a:path extrusionOk="0" h="1761" w="1215">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9"/>
              <p:cNvSpPr/>
              <p:nvPr/>
            </p:nvSpPr>
            <p:spPr>
              <a:xfrm>
                <a:off x="6714235" y="1072566"/>
                <a:ext cx="271778" cy="236991"/>
              </a:xfrm>
              <a:custGeom>
                <a:rect b="b" l="l" r="r" t="t"/>
                <a:pathLst>
                  <a:path extrusionOk="0" h="5055" w="5797">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9"/>
              <p:cNvSpPr/>
              <p:nvPr/>
            </p:nvSpPr>
            <p:spPr>
              <a:xfrm>
                <a:off x="6868197" y="1411199"/>
                <a:ext cx="63526" cy="11486"/>
              </a:xfrm>
              <a:custGeom>
                <a:rect b="b" l="l" r="r" t="t"/>
                <a:pathLst>
                  <a:path extrusionOk="0" h="245" w="1355">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9"/>
              <p:cNvSpPr/>
              <p:nvPr/>
            </p:nvSpPr>
            <p:spPr>
              <a:xfrm>
                <a:off x="7204647" y="4585097"/>
                <a:ext cx="347634" cy="22035"/>
              </a:xfrm>
              <a:custGeom>
                <a:rect b="b" l="l" r="r" t="t"/>
                <a:pathLst>
                  <a:path extrusionOk="0" h="470" w="7415">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9"/>
              <p:cNvSpPr/>
              <p:nvPr/>
            </p:nvSpPr>
            <p:spPr>
              <a:xfrm>
                <a:off x="6939833" y="2366851"/>
                <a:ext cx="175950" cy="7407"/>
              </a:xfrm>
              <a:custGeom>
                <a:rect b="b" l="l" r="r" t="t"/>
                <a:pathLst>
                  <a:path extrusionOk="0" h="158" w="3753">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9"/>
              <p:cNvSpPr/>
              <p:nvPr/>
            </p:nvSpPr>
            <p:spPr>
              <a:xfrm>
                <a:off x="6856851" y="2178524"/>
                <a:ext cx="8439" cy="206189"/>
              </a:xfrm>
              <a:custGeom>
                <a:rect b="b" l="l" r="r" t="t"/>
                <a:pathLst>
                  <a:path extrusionOk="0" h="4398" w="18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9"/>
              <p:cNvSpPr/>
              <p:nvPr/>
            </p:nvSpPr>
            <p:spPr>
              <a:xfrm>
                <a:off x="6744333" y="2004684"/>
                <a:ext cx="100891" cy="380030"/>
              </a:xfrm>
              <a:custGeom>
                <a:rect b="b" l="l" r="r" t="t"/>
                <a:pathLst>
                  <a:path extrusionOk="0" h="8106" w="2152">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9"/>
              <p:cNvSpPr/>
              <p:nvPr/>
            </p:nvSpPr>
            <p:spPr>
              <a:xfrm>
                <a:off x="7160697" y="3298782"/>
                <a:ext cx="55040" cy="345149"/>
              </a:xfrm>
              <a:custGeom>
                <a:rect b="b" l="l" r="r" t="t"/>
                <a:pathLst>
                  <a:path extrusionOk="0" h="7362" w="1174">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9"/>
              <p:cNvSpPr/>
              <p:nvPr/>
            </p:nvSpPr>
            <p:spPr>
              <a:xfrm>
                <a:off x="6819439" y="1554893"/>
                <a:ext cx="137881" cy="171965"/>
              </a:xfrm>
              <a:custGeom>
                <a:rect b="b" l="l" r="r" t="t"/>
                <a:pathLst>
                  <a:path extrusionOk="0" h="3668" w="2941">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9"/>
              <p:cNvSpPr/>
              <p:nvPr/>
            </p:nvSpPr>
            <p:spPr>
              <a:xfrm>
                <a:off x="6886950" y="1725358"/>
                <a:ext cx="176794" cy="648573"/>
              </a:xfrm>
              <a:custGeom>
                <a:rect b="b" l="l" r="r" t="t"/>
                <a:pathLst>
                  <a:path extrusionOk="0" h="13834" w="3771">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9"/>
              <p:cNvSpPr/>
              <p:nvPr/>
            </p:nvSpPr>
            <p:spPr>
              <a:xfrm>
                <a:off x="6667915" y="1493665"/>
                <a:ext cx="153868" cy="142710"/>
              </a:xfrm>
              <a:custGeom>
                <a:rect b="b" l="l" r="r" t="t"/>
                <a:pathLst>
                  <a:path extrusionOk="0" h="3044" w="3282">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9"/>
              <p:cNvSpPr/>
              <p:nvPr/>
            </p:nvSpPr>
            <p:spPr>
              <a:xfrm>
                <a:off x="6663883" y="1555315"/>
                <a:ext cx="152603" cy="98875"/>
              </a:xfrm>
              <a:custGeom>
                <a:rect b="b" l="l" r="r" t="t"/>
                <a:pathLst>
                  <a:path extrusionOk="0" h="2109" w="3255">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9"/>
              <p:cNvSpPr/>
              <p:nvPr/>
            </p:nvSpPr>
            <p:spPr>
              <a:xfrm>
                <a:off x="6611796" y="1067081"/>
                <a:ext cx="298735" cy="353588"/>
              </a:xfrm>
              <a:custGeom>
                <a:rect b="b" l="l" r="r" t="t"/>
                <a:pathLst>
                  <a:path extrusionOk="0" h="7542" w="6372">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9"/>
              <p:cNvSpPr/>
              <p:nvPr/>
            </p:nvSpPr>
            <p:spPr>
              <a:xfrm>
                <a:off x="7008797" y="1575850"/>
                <a:ext cx="96015" cy="500611"/>
              </a:xfrm>
              <a:custGeom>
                <a:rect b="b" l="l" r="r" t="t"/>
                <a:pathLst>
                  <a:path extrusionOk="0" h="10678" w="2048">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9"/>
              <p:cNvSpPr/>
              <p:nvPr/>
            </p:nvSpPr>
            <p:spPr>
              <a:xfrm>
                <a:off x="6539410" y="1603979"/>
                <a:ext cx="113503" cy="430616"/>
              </a:xfrm>
              <a:custGeom>
                <a:rect b="b" l="l" r="r" t="t"/>
                <a:pathLst>
                  <a:path extrusionOk="0" h="9185" w="2421">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9"/>
              <p:cNvSpPr/>
              <p:nvPr/>
            </p:nvSpPr>
            <p:spPr>
              <a:xfrm>
                <a:off x="6380572" y="1598588"/>
                <a:ext cx="153353" cy="447259"/>
              </a:xfrm>
              <a:custGeom>
                <a:rect b="b" l="l" r="r" t="t"/>
                <a:pathLst>
                  <a:path extrusionOk="0" h="9540" w="3271">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9"/>
              <p:cNvSpPr/>
              <p:nvPr/>
            </p:nvSpPr>
            <p:spPr>
              <a:xfrm>
                <a:off x="6477384" y="1736094"/>
                <a:ext cx="20253" cy="279795"/>
              </a:xfrm>
              <a:custGeom>
                <a:rect b="b" l="l" r="r" t="t"/>
                <a:pathLst>
                  <a:path extrusionOk="0" h="5968" w="432">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9"/>
              <p:cNvSpPr/>
              <p:nvPr/>
            </p:nvSpPr>
            <p:spPr>
              <a:xfrm>
                <a:off x="6426142" y="1670224"/>
                <a:ext cx="56728" cy="351056"/>
              </a:xfrm>
              <a:custGeom>
                <a:rect b="b" l="l" r="r" t="t"/>
                <a:pathLst>
                  <a:path extrusionOk="0" h="7488" w="121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9"/>
              <p:cNvSpPr/>
              <p:nvPr/>
            </p:nvSpPr>
            <p:spPr>
              <a:xfrm>
                <a:off x="6637066" y="2206138"/>
                <a:ext cx="72387" cy="165167"/>
              </a:xfrm>
              <a:custGeom>
                <a:rect b="b" l="l" r="r" t="t"/>
                <a:pathLst>
                  <a:path extrusionOk="0" h="3523" w="1544">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9"/>
              <p:cNvSpPr/>
              <p:nvPr/>
            </p:nvSpPr>
            <p:spPr>
              <a:xfrm>
                <a:off x="7306782" y="1626717"/>
                <a:ext cx="87577" cy="40975"/>
              </a:xfrm>
              <a:custGeom>
                <a:rect b="b" l="l" r="r" t="t"/>
                <a:pathLst>
                  <a:path extrusionOk="0" h="874" w="1868">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9"/>
              <p:cNvSpPr/>
              <p:nvPr/>
            </p:nvSpPr>
            <p:spPr>
              <a:xfrm>
                <a:off x="6389104" y="1013447"/>
                <a:ext cx="1331651" cy="3595278"/>
              </a:xfrm>
              <a:custGeom>
                <a:rect b="b" l="l" r="r" t="t"/>
                <a:pathLst>
                  <a:path extrusionOk="0" h="76687" w="28404">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59"/>
            <p:cNvGrpSpPr/>
            <p:nvPr/>
          </p:nvGrpSpPr>
          <p:grpSpPr>
            <a:xfrm>
              <a:off x="4825898" y="1492688"/>
              <a:ext cx="1147199" cy="637372"/>
              <a:chOff x="315275" y="3124950"/>
              <a:chExt cx="658175" cy="365675"/>
            </a:xfrm>
          </p:grpSpPr>
          <p:sp>
            <p:nvSpPr>
              <p:cNvPr id="835" name="Google Shape;835;p59"/>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9"/>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9"/>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9"/>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9"/>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9"/>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59"/>
            <p:cNvGrpSpPr/>
            <p:nvPr/>
          </p:nvGrpSpPr>
          <p:grpSpPr>
            <a:xfrm>
              <a:off x="7112551" y="535097"/>
              <a:ext cx="1397100" cy="760518"/>
              <a:chOff x="238125" y="2409350"/>
              <a:chExt cx="760575" cy="414000"/>
            </a:xfrm>
          </p:grpSpPr>
          <p:sp>
            <p:nvSpPr>
              <p:cNvPr id="842" name="Google Shape;842;p59"/>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9"/>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9"/>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9"/>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9"/>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9"/>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9"/>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9"/>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9"/>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9"/>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9"/>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9"/>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2"/>
          <p:cNvSpPr txBox="1"/>
          <p:nvPr>
            <p:ph type="title"/>
          </p:nvPr>
        </p:nvSpPr>
        <p:spPr>
          <a:xfrm>
            <a:off x="715100" y="535000"/>
            <a:ext cx="4167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AI Generated Text VS</a:t>
            </a:r>
            <a:endParaRPr sz="2700"/>
          </a:p>
          <a:p>
            <a:pPr indent="0" lvl="0" marL="0" rtl="0" algn="l">
              <a:spcBef>
                <a:spcPts val="0"/>
              </a:spcBef>
              <a:spcAft>
                <a:spcPts val="0"/>
              </a:spcAft>
              <a:buNone/>
            </a:pPr>
            <a:r>
              <a:rPr lang="en" sz="2700"/>
              <a:t>Human Generated Text</a:t>
            </a:r>
            <a:endParaRPr sz="2700"/>
          </a:p>
        </p:txBody>
      </p:sp>
      <p:sp>
        <p:nvSpPr>
          <p:cNvPr id="280" name="Google Shape;280;p22"/>
          <p:cNvSpPr txBox="1"/>
          <p:nvPr>
            <p:ph idx="1" type="body"/>
          </p:nvPr>
        </p:nvSpPr>
        <p:spPr>
          <a:xfrm>
            <a:off x="715100" y="1674750"/>
            <a:ext cx="4013100" cy="240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generated text have some </a:t>
            </a:r>
            <a:r>
              <a:rPr lang="en"/>
              <a:t>following</a:t>
            </a:r>
            <a:r>
              <a:rPr lang="en"/>
              <a:t> features </a:t>
            </a:r>
            <a:r>
              <a:rPr lang="en"/>
              <a:t>which</a:t>
            </a:r>
            <a:r>
              <a:rPr lang="en"/>
              <a:t> could be used to distinguish from human text.</a:t>
            </a:r>
            <a:endParaRPr/>
          </a:p>
          <a:p>
            <a:pPr indent="0" lvl="0" marL="0" rtl="0" algn="l">
              <a:spcBef>
                <a:spcPts val="1000"/>
              </a:spcBef>
              <a:spcAft>
                <a:spcPts val="0"/>
              </a:spcAft>
              <a:buNone/>
            </a:pPr>
            <a:r>
              <a:t/>
            </a:r>
            <a:endParaRPr/>
          </a:p>
          <a:p>
            <a:pPr indent="-317500" lvl="0" marL="457200" rtl="0" algn="l">
              <a:spcBef>
                <a:spcPts val="1000"/>
              </a:spcBef>
              <a:spcAft>
                <a:spcPts val="0"/>
              </a:spcAft>
              <a:buSzPts val="1400"/>
              <a:buFont typeface="Golos Text"/>
              <a:buChar char="●"/>
            </a:pPr>
            <a:r>
              <a:rPr b="1" lang="en" sz="1500">
                <a:solidFill>
                  <a:srgbClr val="000000"/>
                </a:solidFill>
                <a:latin typeface="Roboto"/>
                <a:ea typeface="Roboto"/>
                <a:cs typeface="Roboto"/>
                <a:sym typeface="Roboto"/>
              </a:rPr>
              <a:t>Formulaic</a:t>
            </a:r>
            <a:r>
              <a:rPr b="1" lang="en" sz="1500">
                <a:solidFill>
                  <a:srgbClr val="000000"/>
                </a:solidFill>
                <a:latin typeface="Roboto"/>
                <a:ea typeface="Roboto"/>
                <a:cs typeface="Roboto"/>
                <a:sym typeface="Roboto"/>
              </a:rPr>
              <a:t> structure</a:t>
            </a:r>
            <a:endParaRPr b="1" sz="1500">
              <a:solidFill>
                <a:srgbClr val="000000"/>
              </a:solidFill>
              <a:latin typeface="Roboto"/>
              <a:ea typeface="Roboto"/>
              <a:cs typeface="Roboto"/>
              <a:sym typeface="Roboto"/>
            </a:endParaRPr>
          </a:p>
          <a:p>
            <a:pPr indent="-323850" lvl="0" marL="457200" rtl="0" algn="l">
              <a:spcBef>
                <a:spcPts val="0"/>
              </a:spcBef>
              <a:spcAft>
                <a:spcPts val="0"/>
              </a:spcAft>
              <a:buClr>
                <a:srgbClr val="000000"/>
              </a:buClr>
              <a:buSzPts val="1500"/>
              <a:buFont typeface="Roboto"/>
              <a:buChar char="●"/>
            </a:pPr>
            <a:r>
              <a:rPr b="1" lang="en" sz="1500">
                <a:solidFill>
                  <a:srgbClr val="000000"/>
                </a:solidFill>
                <a:latin typeface="Roboto"/>
                <a:ea typeface="Roboto"/>
                <a:cs typeface="Roboto"/>
                <a:sym typeface="Roboto"/>
              </a:rPr>
              <a:t>Specific patterns (watermarks)</a:t>
            </a:r>
            <a:endParaRPr b="1" sz="1500">
              <a:solidFill>
                <a:srgbClr val="000000"/>
              </a:solidFill>
              <a:latin typeface="Roboto"/>
              <a:ea typeface="Roboto"/>
              <a:cs typeface="Roboto"/>
              <a:sym typeface="Roboto"/>
            </a:endParaRPr>
          </a:p>
          <a:p>
            <a:pPr indent="-323850" lvl="0" marL="457200" rtl="0" algn="l">
              <a:spcBef>
                <a:spcPts val="0"/>
              </a:spcBef>
              <a:spcAft>
                <a:spcPts val="0"/>
              </a:spcAft>
              <a:buClr>
                <a:srgbClr val="000000"/>
              </a:buClr>
              <a:buSzPts val="1500"/>
              <a:buFont typeface="Roboto"/>
              <a:buChar char="●"/>
            </a:pPr>
            <a:r>
              <a:rPr b="1" lang="en" sz="1500">
                <a:solidFill>
                  <a:srgbClr val="000000"/>
                </a:solidFill>
                <a:latin typeface="Roboto"/>
                <a:ea typeface="Roboto"/>
                <a:cs typeface="Roboto"/>
                <a:sym typeface="Roboto"/>
              </a:rPr>
              <a:t>Low Perplexity </a:t>
            </a:r>
            <a:endParaRPr b="1" sz="1500">
              <a:solidFill>
                <a:srgbClr val="000000"/>
              </a:solidFill>
              <a:latin typeface="Roboto"/>
              <a:ea typeface="Roboto"/>
              <a:cs typeface="Roboto"/>
              <a:sym typeface="Roboto"/>
            </a:endParaRPr>
          </a:p>
          <a:p>
            <a:pPr indent="0" lvl="0" marL="0" rtl="0" algn="l">
              <a:spcBef>
                <a:spcPts val="1000"/>
              </a:spcBef>
              <a:spcAft>
                <a:spcPts val="0"/>
              </a:spcAft>
              <a:buNone/>
            </a:pPr>
            <a:r>
              <a:t/>
            </a:r>
            <a:endParaRPr/>
          </a:p>
          <a:p>
            <a:pPr indent="0" lvl="0" marL="0" rtl="0" algn="l">
              <a:spcBef>
                <a:spcPts val="0"/>
              </a:spcBef>
              <a:spcAft>
                <a:spcPts val="0"/>
              </a:spcAft>
              <a:buNone/>
            </a:pPr>
            <a:r>
              <a:t/>
            </a:r>
            <a:endParaRPr/>
          </a:p>
        </p:txBody>
      </p:sp>
      <p:grpSp>
        <p:nvGrpSpPr>
          <p:cNvPr id="281" name="Google Shape;281;p22"/>
          <p:cNvGrpSpPr/>
          <p:nvPr/>
        </p:nvGrpSpPr>
        <p:grpSpPr>
          <a:xfrm>
            <a:off x="5201312" y="729700"/>
            <a:ext cx="3303886" cy="3878927"/>
            <a:chOff x="5201312" y="729700"/>
            <a:chExt cx="3303886" cy="3878927"/>
          </a:xfrm>
        </p:grpSpPr>
        <p:grpSp>
          <p:nvGrpSpPr>
            <p:cNvPr id="282" name="Google Shape;282;p22"/>
            <p:cNvGrpSpPr/>
            <p:nvPr/>
          </p:nvGrpSpPr>
          <p:grpSpPr>
            <a:xfrm flipH="1">
              <a:off x="5201312" y="932488"/>
              <a:ext cx="1331387" cy="724666"/>
              <a:chOff x="238125" y="2409350"/>
              <a:chExt cx="760575" cy="414000"/>
            </a:xfrm>
          </p:grpSpPr>
          <p:sp>
            <p:nvSpPr>
              <p:cNvPr id="283" name="Google Shape;283;p22"/>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2"/>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2"/>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22"/>
            <p:cNvGrpSpPr/>
            <p:nvPr/>
          </p:nvGrpSpPr>
          <p:grpSpPr>
            <a:xfrm>
              <a:off x="5434633" y="1349646"/>
              <a:ext cx="3070564" cy="3258981"/>
              <a:chOff x="1304275" y="2258525"/>
              <a:chExt cx="1138300" cy="1208194"/>
            </a:xfrm>
          </p:grpSpPr>
          <p:sp>
            <p:nvSpPr>
              <p:cNvPr id="296" name="Google Shape;296;p22"/>
              <p:cNvSpPr/>
              <p:nvPr/>
            </p:nvSpPr>
            <p:spPr>
              <a:xfrm>
                <a:off x="1540075" y="2768300"/>
                <a:ext cx="83675" cy="69075"/>
              </a:xfrm>
              <a:custGeom>
                <a:rect b="b" l="l" r="r" t="t"/>
                <a:pathLst>
                  <a:path extrusionOk="0" h="2763" w="3347">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p:nvPr/>
            </p:nvSpPr>
            <p:spPr>
              <a:xfrm>
                <a:off x="1549775" y="2768225"/>
                <a:ext cx="83625" cy="69025"/>
              </a:xfrm>
              <a:custGeom>
                <a:rect b="b" l="l" r="r" t="t"/>
                <a:pathLst>
                  <a:path extrusionOk="0" h="2761" w="3345">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p:nvPr/>
            </p:nvSpPr>
            <p:spPr>
              <a:xfrm>
                <a:off x="1484950" y="2826700"/>
                <a:ext cx="134075" cy="11125"/>
              </a:xfrm>
              <a:custGeom>
                <a:rect b="b" l="l" r="r" t="t"/>
                <a:pathLst>
                  <a:path extrusionOk="0" h="445" w="5363">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2"/>
              <p:cNvSpPr/>
              <p:nvPr/>
            </p:nvSpPr>
            <p:spPr>
              <a:xfrm>
                <a:off x="1532775" y="2826275"/>
                <a:ext cx="134075" cy="11125"/>
              </a:xfrm>
              <a:custGeom>
                <a:rect b="b" l="l" r="r" t="t"/>
                <a:pathLst>
                  <a:path extrusionOk="0" h="445" w="5363">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2"/>
              <p:cNvSpPr/>
              <p:nvPr/>
            </p:nvSpPr>
            <p:spPr>
              <a:xfrm>
                <a:off x="1319475" y="2495100"/>
                <a:ext cx="480400" cy="275175"/>
              </a:xfrm>
              <a:custGeom>
                <a:rect b="b" l="l" r="r" t="t"/>
                <a:pathLst>
                  <a:path extrusionOk="0" h="11007" w="19216">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p:nvPr/>
            </p:nvSpPr>
            <p:spPr>
              <a:xfrm>
                <a:off x="1329800" y="2495025"/>
                <a:ext cx="480425" cy="275125"/>
              </a:xfrm>
              <a:custGeom>
                <a:rect b="b" l="l" r="r" t="t"/>
                <a:pathLst>
                  <a:path extrusionOk="0" h="11005" w="19217">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2"/>
              <p:cNvSpPr/>
              <p:nvPr/>
            </p:nvSpPr>
            <p:spPr>
              <a:xfrm>
                <a:off x="1344200" y="2506950"/>
                <a:ext cx="451675" cy="251300"/>
              </a:xfrm>
              <a:custGeom>
                <a:rect b="b" l="l" r="r" t="t"/>
                <a:pathLst>
                  <a:path extrusionOk="0" h="10052" w="18067">
                    <a:moveTo>
                      <a:pt x="15287" y="0"/>
                    </a:moveTo>
                    <a:lnTo>
                      <a:pt x="0" y="131"/>
                    </a:lnTo>
                    <a:lnTo>
                      <a:pt x="2780" y="10052"/>
                    </a:lnTo>
                    <a:lnTo>
                      <a:pt x="18066" y="9920"/>
                    </a:lnTo>
                    <a:lnTo>
                      <a:pt x="15287" y="0"/>
                    </a:lnTo>
                    <a:close/>
                  </a:path>
                </a:pathLst>
              </a:custGeom>
              <a:solidFill>
                <a:srgbClr val="FEF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2"/>
              <p:cNvSpPr/>
              <p:nvPr/>
            </p:nvSpPr>
            <p:spPr>
              <a:xfrm>
                <a:off x="1388650" y="2538075"/>
                <a:ext cx="364700" cy="165350"/>
              </a:xfrm>
              <a:custGeom>
                <a:rect b="b" l="l" r="r" t="t"/>
                <a:pathLst>
                  <a:path extrusionOk="0" h="6614" w="14588">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2"/>
              <p:cNvSpPr/>
              <p:nvPr/>
            </p:nvSpPr>
            <p:spPr>
              <a:xfrm>
                <a:off x="1461250" y="2602825"/>
                <a:ext cx="213550" cy="15675"/>
              </a:xfrm>
              <a:custGeom>
                <a:rect b="b" l="l" r="r" t="t"/>
                <a:pathLst>
                  <a:path extrusionOk="0" h="627" w="8542">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2"/>
              <p:cNvSpPr/>
              <p:nvPr/>
            </p:nvSpPr>
            <p:spPr>
              <a:xfrm>
                <a:off x="1436625" y="2646825"/>
                <a:ext cx="288925" cy="16275"/>
              </a:xfrm>
              <a:custGeom>
                <a:rect b="b" l="l" r="r" t="t"/>
                <a:pathLst>
                  <a:path extrusionOk="0" h="651" w="11557">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2"/>
              <p:cNvSpPr/>
              <p:nvPr/>
            </p:nvSpPr>
            <p:spPr>
              <a:xfrm>
                <a:off x="1616654" y="2854310"/>
                <a:ext cx="23775" cy="612409"/>
              </a:xfrm>
              <a:custGeom>
                <a:rect b="b" l="l" r="r" t="t"/>
                <a:pathLst>
                  <a:path extrusionOk="0" h="24343" w="951">
                    <a:moveTo>
                      <a:pt x="743" y="1"/>
                    </a:moveTo>
                    <a:lnTo>
                      <a:pt x="0" y="7"/>
                    </a:lnTo>
                    <a:lnTo>
                      <a:pt x="208" y="24342"/>
                    </a:lnTo>
                    <a:lnTo>
                      <a:pt x="950" y="24335"/>
                    </a:lnTo>
                    <a:lnTo>
                      <a:pt x="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2"/>
              <p:cNvSpPr/>
              <p:nvPr/>
            </p:nvSpPr>
            <p:spPr>
              <a:xfrm>
                <a:off x="2170324" y="2849522"/>
                <a:ext cx="23800" cy="617166"/>
              </a:xfrm>
              <a:custGeom>
                <a:rect b="b" l="l" r="r" t="t"/>
                <a:pathLst>
                  <a:path extrusionOk="0" h="24341" w="952">
                    <a:moveTo>
                      <a:pt x="742" y="1"/>
                    </a:moveTo>
                    <a:lnTo>
                      <a:pt x="0" y="7"/>
                    </a:lnTo>
                    <a:lnTo>
                      <a:pt x="209" y="24341"/>
                    </a:lnTo>
                    <a:lnTo>
                      <a:pt x="951" y="24335"/>
                    </a:lnTo>
                    <a:lnTo>
                      <a:pt x="7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2"/>
              <p:cNvSpPr/>
              <p:nvPr/>
            </p:nvSpPr>
            <p:spPr>
              <a:xfrm>
                <a:off x="1755775" y="2832075"/>
                <a:ext cx="407750" cy="21225"/>
              </a:xfrm>
              <a:custGeom>
                <a:rect b="b" l="l" r="r" t="t"/>
                <a:pathLst>
                  <a:path extrusionOk="0" h="849" w="1631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2"/>
              <p:cNvSpPr/>
              <p:nvPr/>
            </p:nvSpPr>
            <p:spPr>
              <a:xfrm>
                <a:off x="1304275" y="2833925"/>
                <a:ext cx="639275" cy="23200"/>
              </a:xfrm>
              <a:custGeom>
                <a:rect b="b" l="l" r="r" t="t"/>
                <a:pathLst>
                  <a:path extrusionOk="0" h="928" w="25571">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2"/>
              <p:cNvSpPr/>
              <p:nvPr/>
            </p:nvSpPr>
            <p:spPr>
              <a:xfrm>
                <a:off x="1571350" y="2820000"/>
                <a:ext cx="190125" cy="15475"/>
              </a:xfrm>
              <a:custGeom>
                <a:rect b="b" l="l" r="r" t="t"/>
                <a:pathLst>
                  <a:path extrusionOk="0" h="619" w="7605">
                    <a:moveTo>
                      <a:pt x="7600" y="0"/>
                    </a:moveTo>
                    <a:lnTo>
                      <a:pt x="1" y="66"/>
                    </a:lnTo>
                    <a:lnTo>
                      <a:pt x="275" y="481"/>
                    </a:lnTo>
                    <a:lnTo>
                      <a:pt x="7605" y="618"/>
                    </a:lnTo>
                    <a:lnTo>
                      <a:pt x="7605" y="618"/>
                    </a:lnTo>
                    <a:lnTo>
                      <a:pt x="76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2"/>
              <p:cNvSpPr/>
              <p:nvPr/>
            </p:nvSpPr>
            <p:spPr>
              <a:xfrm>
                <a:off x="1566475" y="2821625"/>
                <a:ext cx="129750" cy="15525"/>
              </a:xfrm>
              <a:custGeom>
                <a:rect b="b" l="l" r="r" t="t"/>
                <a:pathLst>
                  <a:path extrusionOk="0" h="621" w="519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2"/>
              <p:cNvSpPr/>
              <p:nvPr/>
            </p:nvSpPr>
            <p:spPr>
              <a:xfrm>
                <a:off x="1936975" y="3041225"/>
                <a:ext cx="241400" cy="192650"/>
              </a:xfrm>
              <a:custGeom>
                <a:rect b="b" l="l" r="r" t="t"/>
                <a:pathLst>
                  <a:path extrusionOk="0" h="7706" w="9656">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2"/>
              <p:cNvSpPr/>
              <p:nvPr/>
            </p:nvSpPr>
            <p:spPr>
              <a:xfrm>
                <a:off x="1951550" y="3056250"/>
                <a:ext cx="102875" cy="111975"/>
              </a:xfrm>
              <a:custGeom>
                <a:rect b="b" l="l" r="r" t="t"/>
                <a:pathLst>
                  <a:path extrusionOk="0" h="4479" w="4115">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2"/>
              <p:cNvSpPr/>
              <p:nvPr/>
            </p:nvSpPr>
            <p:spPr>
              <a:xfrm>
                <a:off x="1539600" y="2258525"/>
                <a:ext cx="792775" cy="1208175"/>
              </a:xfrm>
              <a:custGeom>
                <a:rect b="b" l="l" r="r" t="t"/>
                <a:pathLst>
                  <a:path extrusionOk="0" h="48327" w="31711">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2"/>
              <p:cNvSpPr/>
              <p:nvPr/>
            </p:nvSpPr>
            <p:spPr>
              <a:xfrm>
                <a:off x="1947800" y="2258950"/>
                <a:ext cx="180175" cy="183400"/>
              </a:xfrm>
              <a:custGeom>
                <a:rect b="b" l="l" r="r" t="t"/>
                <a:pathLst>
                  <a:path extrusionOk="0" h="7336" w="7207">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2"/>
              <p:cNvSpPr/>
              <p:nvPr/>
            </p:nvSpPr>
            <p:spPr>
              <a:xfrm>
                <a:off x="1947800" y="2258950"/>
                <a:ext cx="173225" cy="82225"/>
              </a:xfrm>
              <a:custGeom>
                <a:rect b="b" l="l" r="r" t="t"/>
                <a:pathLst>
                  <a:path extrusionOk="0" h="3289" w="6929">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2"/>
              <p:cNvSpPr/>
              <p:nvPr/>
            </p:nvSpPr>
            <p:spPr>
              <a:xfrm>
                <a:off x="2027750" y="2370925"/>
                <a:ext cx="35275" cy="50175"/>
              </a:xfrm>
              <a:custGeom>
                <a:rect b="b" l="l" r="r" t="t"/>
                <a:pathLst>
                  <a:path extrusionOk="0" h="2007" w="1411">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2"/>
              <p:cNvSpPr/>
              <p:nvPr/>
            </p:nvSpPr>
            <p:spPr>
              <a:xfrm>
                <a:off x="2033450" y="2377150"/>
                <a:ext cx="16575" cy="40500"/>
              </a:xfrm>
              <a:custGeom>
                <a:rect b="b" l="l" r="r" t="t"/>
                <a:pathLst>
                  <a:path extrusionOk="0" h="1620" w="663">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2"/>
              <p:cNvSpPr/>
              <p:nvPr/>
            </p:nvSpPr>
            <p:spPr>
              <a:xfrm>
                <a:off x="1955725" y="2365850"/>
                <a:ext cx="86100" cy="124475"/>
              </a:xfrm>
              <a:custGeom>
                <a:rect b="b" l="l" r="r" t="t"/>
                <a:pathLst>
                  <a:path extrusionOk="0" h="4979" w="3444">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2"/>
              <p:cNvSpPr/>
              <p:nvPr/>
            </p:nvSpPr>
            <p:spPr>
              <a:xfrm>
                <a:off x="2087500" y="2339450"/>
                <a:ext cx="38825" cy="71725"/>
              </a:xfrm>
              <a:custGeom>
                <a:rect b="b" l="l" r="r" t="t"/>
                <a:pathLst>
                  <a:path extrusionOk="0" h="2869" w="1553">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2"/>
              <p:cNvSpPr/>
              <p:nvPr/>
            </p:nvSpPr>
            <p:spPr>
              <a:xfrm>
                <a:off x="2029475" y="2265575"/>
                <a:ext cx="47225" cy="22700"/>
              </a:xfrm>
              <a:custGeom>
                <a:rect b="b" l="l" r="r" t="t"/>
                <a:pathLst>
                  <a:path extrusionOk="0" h="908" w="1889">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2"/>
              <p:cNvSpPr/>
              <p:nvPr/>
            </p:nvSpPr>
            <p:spPr>
              <a:xfrm>
                <a:off x="1964400" y="2382675"/>
                <a:ext cx="2900" cy="17575"/>
              </a:xfrm>
              <a:custGeom>
                <a:rect b="b" l="l" r="r" t="t"/>
                <a:pathLst>
                  <a:path extrusionOk="0" h="703" w="116">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2"/>
              <p:cNvSpPr/>
              <p:nvPr/>
            </p:nvSpPr>
            <p:spPr>
              <a:xfrm>
                <a:off x="1974375" y="2454300"/>
                <a:ext cx="15725" cy="950"/>
              </a:xfrm>
              <a:custGeom>
                <a:rect b="b" l="l" r="r" t="t"/>
                <a:pathLst>
                  <a:path extrusionOk="0" h="38" w="629">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2"/>
              <p:cNvSpPr/>
              <p:nvPr/>
            </p:nvSpPr>
            <p:spPr>
              <a:xfrm>
                <a:off x="1977125" y="2460850"/>
                <a:ext cx="5800" cy="19275"/>
              </a:xfrm>
              <a:custGeom>
                <a:rect b="b" l="l" r="r" t="t"/>
                <a:pathLst>
                  <a:path extrusionOk="0" h="771" w="232">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2"/>
              <p:cNvSpPr/>
              <p:nvPr/>
            </p:nvSpPr>
            <p:spPr>
              <a:xfrm>
                <a:off x="2040200" y="2416450"/>
                <a:ext cx="101350" cy="75150"/>
              </a:xfrm>
              <a:custGeom>
                <a:rect b="b" l="l" r="r" t="t"/>
                <a:pathLst>
                  <a:path extrusionOk="0" h="3006" w="4054">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2"/>
              <p:cNvSpPr/>
              <p:nvPr/>
            </p:nvSpPr>
            <p:spPr>
              <a:xfrm>
                <a:off x="1998175" y="2457075"/>
                <a:ext cx="49125" cy="33225"/>
              </a:xfrm>
              <a:custGeom>
                <a:rect b="b" l="l" r="r" t="t"/>
                <a:pathLst>
                  <a:path extrusionOk="0" h="1329" w="1965">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2"/>
              <p:cNvSpPr/>
              <p:nvPr/>
            </p:nvSpPr>
            <p:spPr>
              <a:xfrm>
                <a:off x="2065500" y="2430450"/>
                <a:ext cx="74350" cy="28700"/>
              </a:xfrm>
              <a:custGeom>
                <a:rect b="b" l="l" r="r" t="t"/>
                <a:pathLst>
                  <a:path extrusionOk="0" h="1148" w="2974">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2"/>
              <p:cNvSpPr/>
              <p:nvPr/>
            </p:nvSpPr>
            <p:spPr>
              <a:xfrm>
                <a:off x="2045625" y="2442575"/>
                <a:ext cx="23125" cy="40000"/>
              </a:xfrm>
              <a:custGeom>
                <a:rect b="b" l="l" r="r" t="t"/>
                <a:pathLst>
                  <a:path extrusionOk="0" h="1600" w="925">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2"/>
              <p:cNvSpPr/>
              <p:nvPr/>
            </p:nvSpPr>
            <p:spPr>
              <a:xfrm>
                <a:off x="2027675" y="2399375"/>
                <a:ext cx="14375" cy="56175"/>
              </a:xfrm>
              <a:custGeom>
                <a:rect b="b" l="l" r="r" t="t"/>
                <a:pathLst>
                  <a:path extrusionOk="0" h="2247" w="575">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2"/>
              <p:cNvSpPr/>
              <p:nvPr/>
            </p:nvSpPr>
            <p:spPr>
              <a:xfrm>
                <a:off x="1960100" y="2365850"/>
                <a:ext cx="68925" cy="41500"/>
              </a:xfrm>
              <a:custGeom>
                <a:rect b="b" l="l" r="r" t="t"/>
                <a:pathLst>
                  <a:path extrusionOk="0" h="1660" w="2757">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2"/>
              <p:cNvSpPr/>
              <p:nvPr/>
            </p:nvSpPr>
            <p:spPr>
              <a:xfrm>
                <a:off x="1958600" y="2371275"/>
                <a:ext cx="22025" cy="8675"/>
              </a:xfrm>
              <a:custGeom>
                <a:rect b="b" l="l" r="r" t="t"/>
                <a:pathLst>
                  <a:path extrusionOk="0" h="347" w="881">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2"/>
              <p:cNvSpPr/>
              <p:nvPr/>
            </p:nvSpPr>
            <p:spPr>
              <a:xfrm>
                <a:off x="1963325" y="2422875"/>
                <a:ext cx="2350" cy="12100"/>
              </a:xfrm>
              <a:custGeom>
                <a:rect b="b" l="l" r="r" t="t"/>
                <a:pathLst>
                  <a:path extrusionOk="0" h="484" w="94">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2"/>
              <p:cNvSpPr/>
              <p:nvPr/>
            </p:nvSpPr>
            <p:spPr>
              <a:xfrm>
                <a:off x="2027550" y="2370725"/>
                <a:ext cx="34175" cy="50600"/>
              </a:xfrm>
              <a:custGeom>
                <a:rect b="b" l="l" r="r" t="t"/>
                <a:pathLst>
                  <a:path extrusionOk="0" h="2024" w="1367">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2"/>
              <p:cNvSpPr/>
              <p:nvPr/>
            </p:nvSpPr>
            <p:spPr>
              <a:xfrm>
                <a:off x="1982600" y="2282875"/>
                <a:ext cx="101175" cy="41775"/>
              </a:xfrm>
              <a:custGeom>
                <a:rect b="b" l="l" r="r" t="t"/>
                <a:pathLst>
                  <a:path extrusionOk="0" h="1671" w="4047">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2"/>
              <p:cNvSpPr/>
              <p:nvPr/>
            </p:nvSpPr>
            <p:spPr>
              <a:xfrm>
                <a:off x="1996725" y="2420750"/>
                <a:ext cx="45275" cy="69750"/>
              </a:xfrm>
              <a:custGeom>
                <a:rect b="b" l="l" r="r" t="t"/>
                <a:pathLst>
                  <a:path extrusionOk="0" h="2790" w="1811">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2"/>
              <p:cNvSpPr/>
              <p:nvPr/>
            </p:nvSpPr>
            <p:spPr>
              <a:xfrm>
                <a:off x="1692575" y="3097825"/>
                <a:ext cx="273575" cy="321525"/>
              </a:xfrm>
              <a:custGeom>
                <a:rect b="b" l="l" r="r" t="t"/>
                <a:pathLst>
                  <a:path extrusionOk="0" h="12861" w="10943">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2"/>
              <p:cNvSpPr/>
              <p:nvPr/>
            </p:nvSpPr>
            <p:spPr>
              <a:xfrm>
                <a:off x="1766450" y="2878275"/>
                <a:ext cx="566425" cy="454550"/>
              </a:xfrm>
              <a:custGeom>
                <a:rect b="b" l="l" r="r" t="t"/>
                <a:pathLst>
                  <a:path extrusionOk="0" h="18182" w="22657">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2"/>
              <p:cNvSpPr/>
              <p:nvPr/>
            </p:nvSpPr>
            <p:spPr>
              <a:xfrm>
                <a:off x="1839575" y="2882025"/>
                <a:ext cx="493300" cy="445550"/>
              </a:xfrm>
              <a:custGeom>
                <a:rect b="b" l="l" r="r" t="t"/>
                <a:pathLst>
                  <a:path extrusionOk="0" h="17822" w="19732">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2"/>
              <p:cNvSpPr/>
              <p:nvPr/>
            </p:nvSpPr>
            <p:spPr>
              <a:xfrm>
                <a:off x="1684250" y="3367525"/>
                <a:ext cx="41150" cy="44775"/>
              </a:xfrm>
              <a:custGeom>
                <a:rect b="b" l="l" r="r" t="t"/>
                <a:pathLst>
                  <a:path extrusionOk="0" h="1791" w="1646">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2"/>
              <p:cNvSpPr/>
              <p:nvPr/>
            </p:nvSpPr>
            <p:spPr>
              <a:xfrm>
                <a:off x="1692875" y="3367525"/>
                <a:ext cx="32525" cy="42050"/>
              </a:xfrm>
              <a:custGeom>
                <a:rect b="b" l="l" r="r" t="t"/>
                <a:pathLst>
                  <a:path extrusionOk="0" h="1682" w="1301">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2"/>
              <p:cNvSpPr/>
              <p:nvPr/>
            </p:nvSpPr>
            <p:spPr>
              <a:xfrm>
                <a:off x="1847600" y="2687375"/>
                <a:ext cx="291850" cy="147275"/>
              </a:xfrm>
              <a:custGeom>
                <a:rect b="b" l="l" r="r" t="t"/>
                <a:pathLst>
                  <a:path extrusionOk="0" h="5891" w="11674">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2"/>
              <p:cNvSpPr/>
              <p:nvPr/>
            </p:nvSpPr>
            <p:spPr>
              <a:xfrm>
                <a:off x="1753275" y="2776425"/>
                <a:ext cx="102750" cy="58275"/>
              </a:xfrm>
              <a:custGeom>
                <a:rect b="b" l="l" r="r" t="t"/>
                <a:pathLst>
                  <a:path extrusionOk="0" h="2331" w="411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2"/>
              <p:cNvSpPr/>
              <p:nvPr/>
            </p:nvSpPr>
            <p:spPr>
              <a:xfrm>
                <a:off x="1948025" y="2470000"/>
                <a:ext cx="373600" cy="435525"/>
              </a:xfrm>
              <a:custGeom>
                <a:rect b="b" l="l" r="r" t="t"/>
                <a:pathLst>
                  <a:path extrusionOk="0" h="17421" w="14944">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2"/>
              <p:cNvSpPr/>
              <p:nvPr/>
            </p:nvSpPr>
            <p:spPr>
              <a:xfrm>
                <a:off x="2082850" y="2470825"/>
                <a:ext cx="238775" cy="434700"/>
              </a:xfrm>
              <a:custGeom>
                <a:rect b="b" l="l" r="r" t="t"/>
                <a:pathLst>
                  <a:path extrusionOk="0" h="17388" w="9551">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2"/>
              <p:cNvSpPr/>
              <p:nvPr/>
            </p:nvSpPr>
            <p:spPr>
              <a:xfrm>
                <a:off x="2046150" y="2457750"/>
                <a:ext cx="110600" cy="54150"/>
              </a:xfrm>
              <a:custGeom>
                <a:rect b="b" l="l" r="r" t="t"/>
                <a:pathLst>
                  <a:path extrusionOk="0" h="2166" w="4424">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2"/>
              <p:cNvSpPr/>
              <p:nvPr/>
            </p:nvSpPr>
            <p:spPr>
              <a:xfrm>
                <a:off x="2069925" y="2633600"/>
                <a:ext cx="3500" cy="9950"/>
              </a:xfrm>
              <a:custGeom>
                <a:rect b="b" l="l" r="r" t="t"/>
                <a:pathLst>
                  <a:path extrusionOk="0" h="398" w="14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2"/>
              <p:cNvSpPr/>
              <p:nvPr/>
            </p:nvSpPr>
            <p:spPr>
              <a:xfrm>
                <a:off x="2023950" y="2546150"/>
                <a:ext cx="35775" cy="59550"/>
              </a:xfrm>
              <a:custGeom>
                <a:rect b="b" l="l" r="r" t="t"/>
                <a:pathLst>
                  <a:path extrusionOk="0" h="2382" w="1431">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2"/>
              <p:cNvSpPr/>
              <p:nvPr/>
            </p:nvSpPr>
            <p:spPr>
              <a:xfrm>
                <a:off x="1971350" y="2629275"/>
                <a:ext cx="61800" cy="55325"/>
              </a:xfrm>
              <a:custGeom>
                <a:rect b="b" l="l" r="r" t="t"/>
                <a:pathLst>
                  <a:path extrusionOk="0" h="2213" w="2472">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2"/>
              <p:cNvSpPr/>
              <p:nvPr/>
            </p:nvSpPr>
            <p:spPr>
              <a:xfrm>
                <a:off x="2031500" y="2645300"/>
                <a:ext cx="4825" cy="7450"/>
              </a:xfrm>
              <a:custGeom>
                <a:rect b="b" l="l" r="r" t="t"/>
                <a:pathLst>
                  <a:path extrusionOk="0" h="298" w="193">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2"/>
              <p:cNvSpPr/>
              <p:nvPr/>
            </p:nvSpPr>
            <p:spPr>
              <a:xfrm>
                <a:off x="1990375" y="2666775"/>
                <a:ext cx="32425" cy="49725"/>
              </a:xfrm>
              <a:custGeom>
                <a:rect b="b" l="l" r="r" t="t"/>
                <a:pathLst>
                  <a:path extrusionOk="0" h="1989" w="1297">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2"/>
              <p:cNvSpPr/>
              <p:nvPr/>
            </p:nvSpPr>
            <p:spPr>
              <a:xfrm>
                <a:off x="1945450" y="2683000"/>
                <a:ext cx="14600" cy="20275"/>
              </a:xfrm>
              <a:custGeom>
                <a:rect b="b" l="l" r="r" t="t"/>
                <a:pathLst>
                  <a:path extrusionOk="0" h="811" w="584">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2"/>
              <p:cNvSpPr/>
              <p:nvPr/>
            </p:nvSpPr>
            <p:spPr>
              <a:xfrm>
                <a:off x="2001425" y="2747100"/>
                <a:ext cx="18850" cy="20775"/>
              </a:xfrm>
              <a:custGeom>
                <a:rect b="b" l="l" r="r" t="t"/>
                <a:pathLst>
                  <a:path extrusionOk="0" h="831" w="754">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2"/>
              <p:cNvSpPr/>
              <p:nvPr/>
            </p:nvSpPr>
            <p:spPr>
              <a:xfrm>
                <a:off x="2119750" y="2570075"/>
                <a:ext cx="127125" cy="102800"/>
              </a:xfrm>
              <a:custGeom>
                <a:rect b="b" l="l" r="r" t="t"/>
                <a:pathLst>
                  <a:path extrusionOk="0" h="4112" w="5085">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2"/>
              <p:cNvSpPr/>
              <p:nvPr/>
            </p:nvSpPr>
            <p:spPr>
              <a:xfrm>
                <a:off x="2170250" y="2580925"/>
                <a:ext cx="78275" cy="126325"/>
              </a:xfrm>
              <a:custGeom>
                <a:rect b="b" l="l" r="r" t="t"/>
                <a:pathLst>
                  <a:path extrusionOk="0" h="5053" w="3131">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2"/>
              <p:cNvSpPr/>
              <p:nvPr/>
            </p:nvSpPr>
            <p:spPr>
              <a:xfrm>
                <a:off x="2142700" y="2481025"/>
                <a:ext cx="115225" cy="390600"/>
              </a:xfrm>
              <a:custGeom>
                <a:rect b="b" l="l" r="r" t="t"/>
                <a:pathLst>
                  <a:path extrusionOk="0" h="15624" w="4609">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2"/>
              <p:cNvSpPr/>
              <p:nvPr/>
            </p:nvSpPr>
            <p:spPr>
              <a:xfrm>
                <a:off x="2083625" y="2822250"/>
                <a:ext cx="33625" cy="62450"/>
              </a:xfrm>
              <a:custGeom>
                <a:rect b="b" l="l" r="r" t="t"/>
                <a:pathLst>
                  <a:path extrusionOk="0" h="2498" w="1345">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2"/>
              <p:cNvSpPr/>
              <p:nvPr/>
            </p:nvSpPr>
            <p:spPr>
              <a:xfrm>
                <a:off x="2097000" y="2876950"/>
                <a:ext cx="218000" cy="24150"/>
              </a:xfrm>
              <a:custGeom>
                <a:rect b="b" l="l" r="r" t="t"/>
                <a:pathLst>
                  <a:path extrusionOk="0" h="966" w="872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2"/>
              <p:cNvSpPr/>
              <p:nvPr/>
            </p:nvSpPr>
            <p:spPr>
              <a:xfrm>
                <a:off x="2133200" y="2880425"/>
                <a:ext cx="7825" cy="17650"/>
              </a:xfrm>
              <a:custGeom>
                <a:rect b="b" l="l" r="r" t="t"/>
                <a:pathLst>
                  <a:path extrusionOk="0" h="706" w="313">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2"/>
              <p:cNvSpPr/>
              <p:nvPr/>
            </p:nvSpPr>
            <p:spPr>
              <a:xfrm>
                <a:off x="2281075" y="2878800"/>
                <a:ext cx="7325" cy="12525"/>
              </a:xfrm>
              <a:custGeom>
                <a:rect b="b" l="l" r="r" t="t"/>
                <a:pathLst>
                  <a:path extrusionOk="0" h="501" w="293">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2"/>
              <p:cNvSpPr/>
              <p:nvPr/>
            </p:nvSpPr>
            <p:spPr>
              <a:xfrm>
                <a:off x="2070800" y="2905325"/>
                <a:ext cx="22250" cy="101450"/>
              </a:xfrm>
              <a:custGeom>
                <a:rect b="b" l="l" r="r" t="t"/>
                <a:pathLst>
                  <a:path extrusionOk="0" h="4058" w="89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2"/>
              <p:cNvSpPr/>
              <p:nvPr/>
            </p:nvSpPr>
            <p:spPr>
              <a:xfrm>
                <a:off x="2094350" y="2911975"/>
                <a:ext cx="14825" cy="67475"/>
              </a:xfrm>
              <a:custGeom>
                <a:rect b="b" l="l" r="r" t="t"/>
                <a:pathLst>
                  <a:path extrusionOk="0" h="2699" w="593">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2"/>
              <p:cNvSpPr/>
              <p:nvPr/>
            </p:nvSpPr>
            <p:spPr>
              <a:xfrm>
                <a:off x="1883475" y="3041350"/>
                <a:ext cx="295075" cy="6750"/>
              </a:xfrm>
              <a:custGeom>
                <a:rect b="b" l="l" r="r" t="t"/>
                <a:pathLst>
                  <a:path extrusionOk="0" h="270" w="11803">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2"/>
              <p:cNvSpPr/>
              <p:nvPr/>
            </p:nvSpPr>
            <p:spPr>
              <a:xfrm>
                <a:off x="1883200" y="3046275"/>
                <a:ext cx="41600" cy="78200"/>
              </a:xfrm>
              <a:custGeom>
                <a:rect b="b" l="l" r="r" t="t"/>
                <a:pathLst>
                  <a:path extrusionOk="0" h="3128" w="1664">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2"/>
              <p:cNvSpPr/>
              <p:nvPr/>
            </p:nvSpPr>
            <p:spPr>
              <a:xfrm>
                <a:off x="1926075" y="3178250"/>
                <a:ext cx="49175" cy="135725"/>
              </a:xfrm>
              <a:custGeom>
                <a:rect b="b" l="l" r="r" t="t"/>
                <a:pathLst>
                  <a:path extrusionOk="0" h="5429" w="1967">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2"/>
              <p:cNvSpPr/>
              <p:nvPr/>
            </p:nvSpPr>
            <p:spPr>
              <a:xfrm>
                <a:off x="1811850" y="3361375"/>
                <a:ext cx="200275" cy="98375"/>
              </a:xfrm>
              <a:custGeom>
                <a:rect b="b" l="l" r="r" t="t"/>
                <a:pathLst>
                  <a:path extrusionOk="0" h="3935" w="8011">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2"/>
              <p:cNvSpPr/>
              <p:nvPr/>
            </p:nvSpPr>
            <p:spPr>
              <a:xfrm>
                <a:off x="1920225" y="3320000"/>
                <a:ext cx="65100" cy="56025"/>
              </a:xfrm>
              <a:custGeom>
                <a:rect b="b" l="l" r="r" t="t"/>
                <a:pathLst>
                  <a:path extrusionOk="0" h="2241" w="2604">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2"/>
              <p:cNvSpPr/>
              <p:nvPr/>
            </p:nvSpPr>
            <p:spPr>
              <a:xfrm>
                <a:off x="1925525" y="3320000"/>
                <a:ext cx="50550" cy="12500"/>
              </a:xfrm>
              <a:custGeom>
                <a:rect b="b" l="l" r="r" t="t"/>
                <a:pathLst>
                  <a:path extrusionOk="0" h="500" w="2022">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2"/>
              <p:cNvSpPr/>
              <p:nvPr/>
            </p:nvSpPr>
            <p:spPr>
              <a:xfrm>
                <a:off x="1815150" y="3429475"/>
                <a:ext cx="196975" cy="30275"/>
              </a:xfrm>
              <a:custGeom>
                <a:rect b="b" l="l" r="r" t="t"/>
                <a:pathLst>
                  <a:path extrusionOk="0" h="1211" w="7879">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2"/>
              <p:cNvSpPr/>
              <p:nvPr/>
            </p:nvSpPr>
            <p:spPr>
              <a:xfrm>
                <a:off x="1982900" y="3167100"/>
                <a:ext cx="53850" cy="19600"/>
              </a:xfrm>
              <a:custGeom>
                <a:rect b="b" l="l" r="r" t="t"/>
                <a:pathLst>
                  <a:path extrusionOk="0" h="784" w="2154">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
              <p:cNvSpPr/>
              <p:nvPr/>
            </p:nvSpPr>
            <p:spPr>
              <a:xfrm>
                <a:off x="1731550" y="3258250"/>
                <a:ext cx="121875" cy="119900"/>
              </a:xfrm>
              <a:custGeom>
                <a:rect b="b" l="l" r="r" t="t"/>
                <a:pathLst>
                  <a:path extrusionOk="0" h="4796" w="4875">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
              <p:cNvSpPr/>
              <p:nvPr/>
            </p:nvSpPr>
            <p:spPr>
              <a:xfrm>
                <a:off x="1539975" y="3361775"/>
                <a:ext cx="172800" cy="104500"/>
              </a:xfrm>
              <a:custGeom>
                <a:rect b="b" l="l" r="r" t="t"/>
                <a:pathLst>
                  <a:path extrusionOk="0" h="4180" w="6912">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2"/>
              <p:cNvSpPr/>
              <p:nvPr/>
            </p:nvSpPr>
            <p:spPr>
              <a:xfrm>
                <a:off x="1718775" y="2688475"/>
                <a:ext cx="291850" cy="147275"/>
              </a:xfrm>
              <a:custGeom>
                <a:rect b="b" l="l" r="r" t="t"/>
                <a:pathLst>
                  <a:path extrusionOk="0" h="5891" w="11674">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2"/>
              <p:cNvSpPr/>
              <p:nvPr/>
            </p:nvSpPr>
            <p:spPr>
              <a:xfrm>
                <a:off x="1902050" y="2761825"/>
                <a:ext cx="19300" cy="30325"/>
              </a:xfrm>
              <a:custGeom>
                <a:rect b="b" l="l" r="r" t="t"/>
                <a:pathLst>
                  <a:path extrusionOk="0" h="1213" w="772">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a:off x="1906650" y="2796425"/>
                <a:ext cx="62375" cy="34725"/>
              </a:xfrm>
              <a:custGeom>
                <a:rect b="b" l="l" r="r" t="t"/>
                <a:pathLst>
                  <a:path extrusionOk="0" h="1389" w="2495">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1624450" y="2777525"/>
                <a:ext cx="102750" cy="58250"/>
              </a:xfrm>
              <a:custGeom>
                <a:rect b="b" l="l" r="r" t="t"/>
                <a:pathLst>
                  <a:path extrusionOk="0" h="2330" w="411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a:off x="1626275" y="2789825"/>
                <a:ext cx="52725" cy="19850"/>
              </a:xfrm>
              <a:custGeom>
                <a:rect b="b" l="l" r="r" t="t"/>
                <a:pathLst>
                  <a:path extrusionOk="0" h="794" w="2109">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p:nvPr/>
            </p:nvSpPr>
            <p:spPr>
              <a:xfrm>
                <a:off x="1632750" y="2804500"/>
                <a:ext cx="43450" cy="13550"/>
              </a:xfrm>
              <a:custGeom>
                <a:rect b="b" l="l" r="r" t="t"/>
                <a:pathLst>
                  <a:path extrusionOk="0" h="542" w="1738">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a:off x="1638925" y="2814925"/>
                <a:ext cx="39400" cy="10100"/>
              </a:xfrm>
              <a:custGeom>
                <a:rect b="b" l="l" r="r" t="t"/>
                <a:pathLst>
                  <a:path extrusionOk="0" h="404" w="1576">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2"/>
              <p:cNvSpPr/>
              <p:nvPr/>
            </p:nvSpPr>
            <p:spPr>
              <a:xfrm>
                <a:off x="2007925" y="2677350"/>
                <a:ext cx="90500" cy="131800"/>
              </a:xfrm>
              <a:custGeom>
                <a:rect b="b" l="l" r="r" t="t"/>
                <a:pathLst>
                  <a:path extrusionOk="0" h="5272" w="362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p:nvPr/>
            </p:nvSpPr>
            <p:spPr>
              <a:xfrm>
                <a:off x="2027850" y="2768225"/>
                <a:ext cx="17525" cy="26700"/>
              </a:xfrm>
              <a:custGeom>
                <a:rect b="b" l="l" r="r" t="t"/>
                <a:pathLst>
                  <a:path extrusionOk="0" h="1068" w="701">
                    <a:moveTo>
                      <a:pt x="701" y="1"/>
                    </a:moveTo>
                    <a:lnTo>
                      <a:pt x="1" y="1067"/>
                    </a:ln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2"/>
              <p:cNvSpPr/>
              <p:nvPr/>
            </p:nvSpPr>
            <p:spPr>
              <a:xfrm>
                <a:off x="2027625" y="2768050"/>
                <a:ext cx="17975" cy="27050"/>
              </a:xfrm>
              <a:custGeom>
                <a:rect b="b" l="l" r="r" t="t"/>
                <a:pathLst>
                  <a:path extrusionOk="0" h="1082" w="719">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2"/>
              <p:cNvSpPr/>
              <p:nvPr/>
            </p:nvSpPr>
            <p:spPr>
              <a:xfrm>
                <a:off x="2240100" y="2878550"/>
                <a:ext cx="48950" cy="5350"/>
              </a:xfrm>
              <a:custGeom>
                <a:rect b="b" l="l" r="r" t="t"/>
                <a:pathLst>
                  <a:path extrusionOk="0" h="214" w="1958">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2"/>
              <p:cNvSpPr/>
              <p:nvPr/>
            </p:nvSpPr>
            <p:spPr>
              <a:xfrm>
                <a:off x="1539975" y="3377875"/>
                <a:ext cx="164475" cy="88400"/>
              </a:xfrm>
              <a:custGeom>
                <a:rect b="b" l="l" r="r" t="t"/>
                <a:pathLst>
                  <a:path extrusionOk="0" h="3536" w="6579">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2"/>
              <p:cNvSpPr/>
              <p:nvPr/>
            </p:nvSpPr>
            <p:spPr>
              <a:xfrm>
                <a:off x="2185625" y="2862150"/>
                <a:ext cx="14450" cy="27600"/>
              </a:xfrm>
              <a:custGeom>
                <a:rect b="b" l="l" r="r" t="t"/>
                <a:pathLst>
                  <a:path extrusionOk="0" h="1104" w="578">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2"/>
              <p:cNvSpPr/>
              <p:nvPr/>
            </p:nvSpPr>
            <p:spPr>
              <a:xfrm>
                <a:off x="2195950" y="2870925"/>
                <a:ext cx="41575" cy="10925"/>
              </a:xfrm>
              <a:custGeom>
                <a:rect b="b" l="l" r="r" t="t"/>
                <a:pathLst>
                  <a:path extrusionOk="0" h="437" w="1663">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2"/>
              <p:cNvSpPr/>
              <p:nvPr/>
            </p:nvSpPr>
            <p:spPr>
              <a:xfrm>
                <a:off x="1957875" y="2688475"/>
                <a:ext cx="52750" cy="72325"/>
              </a:xfrm>
              <a:custGeom>
                <a:rect b="b" l="l" r="r" t="t"/>
                <a:pathLst>
                  <a:path extrusionOk="0" h="2893" w="211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2"/>
              <p:cNvSpPr/>
              <p:nvPr/>
            </p:nvSpPr>
            <p:spPr>
              <a:xfrm>
                <a:off x="2020025" y="2700550"/>
                <a:ext cx="62375" cy="67525"/>
              </a:xfrm>
              <a:custGeom>
                <a:rect b="b" l="l" r="r" t="t"/>
                <a:pathLst>
                  <a:path extrusionOk="0" h="2701" w="2495">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2"/>
              <p:cNvSpPr/>
              <p:nvPr/>
            </p:nvSpPr>
            <p:spPr>
              <a:xfrm>
                <a:off x="1947850" y="2682800"/>
                <a:ext cx="72600" cy="85275"/>
              </a:xfrm>
              <a:custGeom>
                <a:rect b="b" l="l" r="r" t="t"/>
                <a:pathLst>
                  <a:path extrusionOk="0" h="3411" w="2904">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2"/>
              <p:cNvSpPr/>
              <p:nvPr/>
            </p:nvSpPr>
            <p:spPr>
              <a:xfrm>
                <a:off x="2045650" y="2469875"/>
                <a:ext cx="121550" cy="46150"/>
              </a:xfrm>
              <a:custGeom>
                <a:rect b="b" l="l" r="r" t="t"/>
                <a:pathLst>
                  <a:path extrusionOk="0" h="1846" w="4862">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2"/>
              <p:cNvSpPr/>
              <p:nvPr/>
            </p:nvSpPr>
            <p:spPr>
              <a:xfrm>
                <a:off x="2096775" y="2890775"/>
                <a:ext cx="218450" cy="10525"/>
              </a:xfrm>
              <a:custGeom>
                <a:rect b="b" l="l" r="r" t="t"/>
                <a:pathLst>
                  <a:path extrusionOk="0" h="421" w="8738">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2"/>
              <p:cNvSpPr/>
              <p:nvPr/>
            </p:nvSpPr>
            <p:spPr>
              <a:xfrm>
                <a:off x="2092575" y="2876725"/>
                <a:ext cx="216550" cy="29025"/>
              </a:xfrm>
              <a:custGeom>
                <a:rect b="b" l="l" r="r" t="t"/>
                <a:pathLst>
                  <a:path extrusionOk="0" h="1161" w="8662">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2"/>
              <p:cNvSpPr/>
              <p:nvPr/>
            </p:nvSpPr>
            <p:spPr>
              <a:xfrm>
                <a:off x="1695425" y="3367325"/>
                <a:ext cx="30150" cy="34150"/>
              </a:xfrm>
              <a:custGeom>
                <a:rect b="b" l="l" r="r" t="t"/>
                <a:pathLst>
                  <a:path extrusionOk="0" h="1366" w="1206">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2"/>
              <p:cNvSpPr/>
              <p:nvPr/>
            </p:nvSpPr>
            <p:spPr>
              <a:xfrm>
                <a:off x="1920000" y="3319800"/>
                <a:ext cx="53625" cy="12600"/>
              </a:xfrm>
              <a:custGeom>
                <a:rect b="b" l="l" r="r" t="t"/>
                <a:pathLst>
                  <a:path extrusionOk="0" h="504" w="2145">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p:cNvSpPr/>
              <p:nvPr/>
            </p:nvSpPr>
            <p:spPr>
              <a:xfrm>
                <a:off x="1932775" y="3363000"/>
                <a:ext cx="52775" cy="13275"/>
              </a:xfrm>
              <a:custGeom>
                <a:rect b="b" l="l" r="r" t="t"/>
                <a:pathLst>
                  <a:path extrusionOk="0" h="531" w="2111">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2"/>
              <p:cNvSpPr/>
              <p:nvPr/>
            </p:nvSpPr>
            <p:spPr>
              <a:xfrm>
                <a:off x="1684025" y="3377750"/>
                <a:ext cx="26025" cy="34800"/>
              </a:xfrm>
              <a:custGeom>
                <a:rect b="b" l="l" r="r" t="t"/>
                <a:pathLst>
                  <a:path extrusionOk="0" h="1392" w="1041">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2"/>
              <p:cNvSpPr/>
              <p:nvPr/>
            </p:nvSpPr>
            <p:spPr>
              <a:xfrm>
                <a:off x="2045925" y="2457550"/>
                <a:ext cx="102375" cy="39050"/>
              </a:xfrm>
              <a:custGeom>
                <a:rect b="b" l="l" r="r" t="t"/>
                <a:pathLst>
                  <a:path extrusionOk="0" h="1562" w="4095">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2"/>
              <p:cNvSpPr/>
              <p:nvPr/>
            </p:nvSpPr>
            <p:spPr>
              <a:xfrm>
                <a:off x="2079275" y="2666275"/>
                <a:ext cx="14450" cy="98350"/>
              </a:xfrm>
              <a:custGeom>
                <a:rect b="b" l="l" r="r" t="t"/>
                <a:pathLst>
                  <a:path extrusionOk="0" h="3934" w="578">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2"/>
              <p:cNvSpPr/>
              <p:nvPr/>
            </p:nvSpPr>
            <p:spPr>
              <a:xfrm>
                <a:off x="1839150" y="3201550"/>
                <a:ext cx="47550" cy="116050"/>
              </a:xfrm>
              <a:custGeom>
                <a:rect b="b" l="l" r="r" t="t"/>
                <a:pathLst>
                  <a:path extrusionOk="0" h="4642" w="1902">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2"/>
              <p:cNvSpPr/>
              <p:nvPr/>
            </p:nvSpPr>
            <p:spPr>
              <a:xfrm>
                <a:off x="1936775" y="3097625"/>
                <a:ext cx="29600" cy="136475"/>
              </a:xfrm>
              <a:custGeom>
                <a:rect b="b" l="l" r="r" t="t"/>
                <a:pathLst>
                  <a:path extrusionOk="0" h="5459" w="1184">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2"/>
              <p:cNvSpPr/>
              <p:nvPr/>
            </p:nvSpPr>
            <p:spPr>
              <a:xfrm>
                <a:off x="1322875" y="2856800"/>
                <a:ext cx="23775" cy="608575"/>
              </a:xfrm>
              <a:custGeom>
                <a:rect b="b" l="l" r="r" t="t"/>
                <a:pathLst>
                  <a:path extrusionOk="0" h="24343" w="951">
                    <a:moveTo>
                      <a:pt x="743" y="1"/>
                    </a:moveTo>
                    <a:lnTo>
                      <a:pt x="0" y="7"/>
                    </a:lnTo>
                    <a:lnTo>
                      <a:pt x="208" y="24342"/>
                    </a:lnTo>
                    <a:lnTo>
                      <a:pt x="950" y="24335"/>
                    </a:lnTo>
                    <a:lnTo>
                      <a:pt x="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2"/>
              <p:cNvSpPr/>
              <p:nvPr/>
            </p:nvSpPr>
            <p:spPr>
              <a:xfrm>
                <a:off x="1876524" y="2852070"/>
                <a:ext cx="23773" cy="614210"/>
              </a:xfrm>
              <a:custGeom>
                <a:rect b="b" l="l" r="r" t="t"/>
                <a:pathLst>
                  <a:path extrusionOk="0" h="24342" w="951">
                    <a:moveTo>
                      <a:pt x="743" y="0"/>
                    </a:moveTo>
                    <a:lnTo>
                      <a:pt x="1" y="8"/>
                    </a:lnTo>
                    <a:lnTo>
                      <a:pt x="208" y="24342"/>
                    </a:lnTo>
                    <a:lnTo>
                      <a:pt x="951" y="24336"/>
                    </a:lnTo>
                    <a:lnTo>
                      <a:pt x="7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2"/>
              <p:cNvSpPr/>
              <p:nvPr/>
            </p:nvSpPr>
            <p:spPr>
              <a:xfrm>
                <a:off x="2056775" y="3415400"/>
                <a:ext cx="43650" cy="43450"/>
              </a:xfrm>
              <a:custGeom>
                <a:rect b="b" l="l" r="r" t="t"/>
                <a:pathLst>
                  <a:path extrusionOk="0" h="1738" w="1746">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2"/>
              <p:cNvSpPr/>
              <p:nvPr/>
            </p:nvSpPr>
            <p:spPr>
              <a:xfrm>
                <a:off x="2066225" y="3424775"/>
                <a:ext cx="24825" cy="24725"/>
              </a:xfrm>
              <a:custGeom>
                <a:rect b="b" l="l" r="r" t="t"/>
                <a:pathLst>
                  <a:path extrusionOk="0" h="989" w="993">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2"/>
              <p:cNvSpPr/>
              <p:nvPr/>
            </p:nvSpPr>
            <p:spPr>
              <a:xfrm>
                <a:off x="2191825" y="3194775"/>
                <a:ext cx="27200" cy="209775"/>
              </a:xfrm>
              <a:custGeom>
                <a:rect b="b" l="l" r="r" t="t"/>
                <a:pathLst>
                  <a:path extrusionOk="0" h="8391" w="1088">
                    <a:moveTo>
                      <a:pt x="1015" y="1"/>
                    </a:moveTo>
                    <a:lnTo>
                      <a:pt x="0" y="10"/>
                    </a:lnTo>
                    <a:lnTo>
                      <a:pt x="72" y="8390"/>
                    </a:lnTo>
                    <a:lnTo>
                      <a:pt x="1088" y="8381"/>
                    </a:lnTo>
                    <a:lnTo>
                      <a:pt x="1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2"/>
              <p:cNvSpPr/>
              <p:nvPr/>
            </p:nvSpPr>
            <p:spPr>
              <a:xfrm>
                <a:off x="2170125" y="3081050"/>
                <a:ext cx="66925" cy="113950"/>
              </a:xfrm>
              <a:custGeom>
                <a:rect b="b" l="l" r="r" t="t"/>
                <a:pathLst>
                  <a:path extrusionOk="0" h="4558" w="2677">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2"/>
              <p:cNvSpPr/>
              <p:nvPr/>
            </p:nvSpPr>
            <p:spPr>
              <a:xfrm>
                <a:off x="2170125" y="3081050"/>
                <a:ext cx="66925" cy="9225"/>
              </a:xfrm>
              <a:custGeom>
                <a:rect b="b" l="l" r="r" t="t"/>
                <a:pathLst>
                  <a:path extrusionOk="0" h="369" w="2677">
                    <a:moveTo>
                      <a:pt x="2677" y="1"/>
                    </a:moveTo>
                    <a:lnTo>
                      <a:pt x="0" y="24"/>
                    </a:lnTo>
                    <a:lnTo>
                      <a:pt x="35" y="369"/>
                    </a:lnTo>
                    <a:lnTo>
                      <a:pt x="2648" y="346"/>
                    </a:lnTo>
                    <a:lnTo>
                      <a:pt x="2677" y="1"/>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2"/>
              <p:cNvSpPr/>
              <p:nvPr/>
            </p:nvSpPr>
            <p:spPr>
              <a:xfrm>
                <a:off x="2069100" y="3392175"/>
                <a:ext cx="274975" cy="44650"/>
              </a:xfrm>
              <a:custGeom>
                <a:rect b="b" l="l" r="r" t="t"/>
                <a:pathLst>
                  <a:path extrusionOk="0" h="1786" w="10999">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2"/>
              <p:cNvSpPr/>
              <p:nvPr/>
            </p:nvSpPr>
            <p:spPr>
              <a:xfrm>
                <a:off x="2311700" y="3413200"/>
                <a:ext cx="43650" cy="43450"/>
              </a:xfrm>
              <a:custGeom>
                <a:rect b="b" l="l" r="r" t="t"/>
                <a:pathLst>
                  <a:path extrusionOk="0" h="1738" w="1746">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2"/>
              <p:cNvSpPr/>
              <p:nvPr/>
            </p:nvSpPr>
            <p:spPr>
              <a:xfrm>
                <a:off x="2321100" y="3422575"/>
                <a:ext cx="24875" cy="24725"/>
              </a:xfrm>
              <a:custGeom>
                <a:rect b="b" l="l" r="r" t="t"/>
                <a:pathLst>
                  <a:path extrusionOk="0" h="989" w="995">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2"/>
              <p:cNvSpPr/>
              <p:nvPr/>
            </p:nvSpPr>
            <p:spPr>
              <a:xfrm>
                <a:off x="2222000" y="3076425"/>
                <a:ext cx="96300" cy="33700"/>
              </a:xfrm>
              <a:custGeom>
                <a:rect b="b" l="l" r="r" t="t"/>
                <a:pathLst>
                  <a:path extrusionOk="0" h="1348" w="3852">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2"/>
              <p:cNvSpPr/>
              <p:nvPr/>
            </p:nvSpPr>
            <p:spPr>
              <a:xfrm>
                <a:off x="2311325" y="3104350"/>
                <a:ext cx="18925" cy="6950"/>
              </a:xfrm>
              <a:custGeom>
                <a:rect b="b" l="l" r="r" t="t"/>
                <a:pathLst>
                  <a:path extrusionOk="0" h="278" w="757">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2"/>
              <p:cNvSpPr/>
              <p:nvPr/>
            </p:nvSpPr>
            <p:spPr>
              <a:xfrm>
                <a:off x="2043950" y="3039100"/>
                <a:ext cx="318975" cy="43525"/>
              </a:xfrm>
              <a:custGeom>
                <a:rect b="b" l="l" r="r" t="t"/>
                <a:pathLst>
                  <a:path extrusionOk="0" h="1741" w="12759">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2"/>
              <p:cNvSpPr/>
              <p:nvPr/>
            </p:nvSpPr>
            <p:spPr>
              <a:xfrm>
                <a:off x="2045125" y="3039100"/>
                <a:ext cx="316375" cy="9575"/>
              </a:xfrm>
              <a:custGeom>
                <a:rect b="b" l="l" r="r" t="t"/>
                <a:pathLst>
                  <a:path extrusionOk="0" h="383" w="12655">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2"/>
              <p:cNvSpPr/>
              <p:nvPr/>
            </p:nvSpPr>
            <p:spPr>
              <a:xfrm>
                <a:off x="2190425" y="3329625"/>
                <a:ext cx="31525" cy="52250"/>
              </a:xfrm>
              <a:custGeom>
                <a:rect b="b" l="l" r="r" t="t"/>
                <a:pathLst>
                  <a:path extrusionOk="0" h="2090" w="1261">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2"/>
              <p:cNvSpPr/>
              <p:nvPr/>
            </p:nvSpPr>
            <p:spPr>
              <a:xfrm>
                <a:off x="2186325" y="3381550"/>
                <a:ext cx="39800" cy="11575"/>
              </a:xfrm>
              <a:custGeom>
                <a:rect b="b" l="l" r="r" t="t"/>
                <a:pathLst>
                  <a:path extrusionOk="0" h="463" w="1592">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2"/>
              <p:cNvSpPr/>
              <p:nvPr/>
            </p:nvSpPr>
            <p:spPr>
              <a:xfrm>
                <a:off x="2166800" y="2684700"/>
                <a:ext cx="254650" cy="175925"/>
              </a:xfrm>
              <a:custGeom>
                <a:rect b="b" l="l" r="r" t="t"/>
                <a:pathLst>
                  <a:path extrusionOk="0" h="7037" w="10186">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2"/>
              <p:cNvSpPr/>
              <p:nvPr/>
            </p:nvSpPr>
            <p:spPr>
              <a:xfrm>
                <a:off x="2187725" y="2684500"/>
                <a:ext cx="254650" cy="175925"/>
              </a:xfrm>
              <a:custGeom>
                <a:rect b="b" l="l" r="r" t="t"/>
                <a:pathLst>
                  <a:path extrusionOk="0" h="7037" w="10186">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2"/>
              <p:cNvSpPr/>
              <p:nvPr/>
            </p:nvSpPr>
            <p:spPr>
              <a:xfrm>
                <a:off x="2187550" y="2684325"/>
                <a:ext cx="255025" cy="176325"/>
              </a:xfrm>
              <a:custGeom>
                <a:rect b="b" l="l" r="r" t="t"/>
                <a:pathLst>
                  <a:path extrusionOk="0" h="7053" w="10201">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2"/>
              <p:cNvSpPr/>
              <p:nvPr/>
            </p:nvSpPr>
            <p:spPr>
              <a:xfrm>
                <a:off x="2269950" y="2768200"/>
                <a:ext cx="61525" cy="295800"/>
              </a:xfrm>
              <a:custGeom>
                <a:rect b="b" l="l" r="r" t="t"/>
                <a:pathLst>
                  <a:path extrusionOk="0" h="11832" w="2461">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2"/>
              <p:cNvSpPr/>
              <p:nvPr/>
            </p:nvSpPr>
            <p:spPr>
              <a:xfrm>
                <a:off x="2280050" y="2768125"/>
                <a:ext cx="75550" cy="295850"/>
              </a:xfrm>
              <a:custGeom>
                <a:rect b="b" l="l" r="r" t="t"/>
                <a:pathLst>
                  <a:path extrusionOk="0" h="11834" w="3022">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2"/>
              <p:cNvSpPr/>
              <p:nvPr/>
            </p:nvSpPr>
            <p:spPr>
              <a:xfrm>
                <a:off x="2269725" y="2767925"/>
                <a:ext cx="86050" cy="296275"/>
              </a:xfrm>
              <a:custGeom>
                <a:rect b="b" l="l" r="r" t="t"/>
                <a:pathLst>
                  <a:path extrusionOk="0" h="11851" w="3442">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2"/>
              <p:cNvSpPr/>
              <p:nvPr/>
            </p:nvSpPr>
            <p:spPr>
              <a:xfrm>
                <a:off x="2317950" y="2776875"/>
                <a:ext cx="24075" cy="32475"/>
              </a:xfrm>
              <a:custGeom>
                <a:rect b="b" l="l" r="r" t="t"/>
                <a:pathLst>
                  <a:path extrusionOk="0" h="1299" w="963">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2"/>
              <p:cNvSpPr/>
              <p:nvPr/>
            </p:nvSpPr>
            <p:spPr>
              <a:xfrm>
                <a:off x="2326300" y="2776875"/>
                <a:ext cx="24100" cy="32425"/>
              </a:xfrm>
              <a:custGeom>
                <a:rect b="b" l="l" r="r" t="t"/>
                <a:pathLst>
                  <a:path extrusionOk="0" h="1297" w="964">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2"/>
              <p:cNvSpPr/>
              <p:nvPr/>
            </p:nvSpPr>
            <p:spPr>
              <a:xfrm>
                <a:off x="2317775" y="2776675"/>
                <a:ext cx="32825" cy="32900"/>
              </a:xfrm>
              <a:custGeom>
                <a:rect b="b" l="l" r="r" t="t"/>
                <a:pathLst>
                  <a:path extrusionOk="0" h="1316" w="1313">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2"/>
              <p:cNvSpPr/>
              <p:nvPr/>
            </p:nvSpPr>
            <p:spPr>
              <a:xfrm>
                <a:off x="2191850" y="3194700"/>
                <a:ext cx="26575" cy="134975"/>
              </a:xfrm>
              <a:custGeom>
                <a:rect b="b" l="l" r="r" t="t"/>
                <a:pathLst>
                  <a:path extrusionOk="0" h="5399" w="1063">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2"/>
              <p:cNvSpPr/>
              <p:nvPr/>
            </p:nvSpPr>
            <p:spPr>
              <a:xfrm>
                <a:off x="2043675" y="2684325"/>
                <a:ext cx="398900" cy="774725"/>
              </a:xfrm>
              <a:custGeom>
                <a:rect b="b" l="l" r="r" t="t"/>
                <a:pathLst>
                  <a:path extrusionOk="0" h="30989" w="15956">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2"/>
              <p:cNvSpPr/>
              <p:nvPr/>
            </p:nvSpPr>
            <p:spPr>
              <a:xfrm>
                <a:off x="2191675" y="3194475"/>
                <a:ext cx="25800" cy="675"/>
              </a:xfrm>
              <a:custGeom>
                <a:rect b="b" l="l" r="r" t="t"/>
                <a:pathLst>
                  <a:path extrusionOk="0" h="27" w="1032">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2"/>
              <p:cNvSpPr/>
              <p:nvPr/>
            </p:nvSpPr>
            <p:spPr>
              <a:xfrm>
                <a:off x="2192850" y="3329425"/>
                <a:ext cx="25775" cy="650"/>
              </a:xfrm>
              <a:custGeom>
                <a:rect b="b" l="l" r="r" t="t"/>
                <a:pathLst>
                  <a:path extrusionOk="0" h="26" w="1031">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2"/>
              <p:cNvSpPr/>
              <p:nvPr/>
            </p:nvSpPr>
            <p:spPr>
              <a:xfrm>
                <a:off x="2190225" y="3381400"/>
                <a:ext cx="31925" cy="650"/>
              </a:xfrm>
              <a:custGeom>
                <a:rect b="b" l="l" r="r" t="t"/>
                <a:pathLst>
                  <a:path extrusionOk="0" h="26" w="1277">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2"/>
              <p:cNvSpPr/>
              <p:nvPr/>
            </p:nvSpPr>
            <p:spPr>
              <a:xfrm>
                <a:off x="2186225" y="3392525"/>
                <a:ext cx="40125" cy="775"/>
              </a:xfrm>
              <a:custGeom>
                <a:rect b="b" l="l" r="r" t="t"/>
                <a:pathLst>
                  <a:path extrusionOk="0" h="31" w="1605">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22"/>
            <p:cNvGrpSpPr/>
            <p:nvPr/>
          </p:nvGrpSpPr>
          <p:grpSpPr>
            <a:xfrm>
              <a:off x="6350950" y="729700"/>
              <a:ext cx="576232" cy="320112"/>
              <a:chOff x="315275" y="3124950"/>
              <a:chExt cx="658175" cy="365675"/>
            </a:xfrm>
          </p:grpSpPr>
          <p:sp>
            <p:nvSpPr>
              <p:cNvPr id="432" name="Google Shape;432;p22"/>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2"/>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2"/>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2"/>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2"/>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2"/>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438" name="Google Shape;438;p22"/>
          <p:cNvCxnSpPr/>
          <p:nvPr/>
        </p:nvCxnSpPr>
        <p:spPr>
          <a:xfrm>
            <a:off x="5110450" y="4608500"/>
            <a:ext cx="44556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23"/>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Traditional Approaches</a:t>
            </a:r>
            <a:endParaRPr/>
          </a:p>
        </p:txBody>
      </p:sp>
      <p:sp>
        <p:nvSpPr>
          <p:cNvPr id="444" name="Google Shape;444;p23"/>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445" name="Google Shape;445;p23"/>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24"/>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Statistical Metrics</a:t>
            </a:r>
            <a:endParaRPr/>
          </a:p>
        </p:txBody>
      </p:sp>
      <p:sp>
        <p:nvSpPr>
          <p:cNvPr id="451" name="Google Shape;451;p24"/>
          <p:cNvSpPr txBox="1"/>
          <p:nvPr>
            <p:ph idx="1" type="body"/>
          </p:nvPr>
        </p:nvSpPr>
        <p:spPr>
          <a:xfrm>
            <a:off x="715100" y="1242450"/>
            <a:ext cx="78282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t>
            </a:r>
            <a:r>
              <a:rPr lang="en"/>
              <a:t>metrics provide quantitative insights into the linguistic characteristics of a text, and their values can often reveal patterns indicative of automated text generation</a:t>
            </a:r>
            <a:endParaRPr/>
          </a:p>
          <a:p>
            <a:pPr indent="0" lvl="0" marL="0" rtl="0" algn="l">
              <a:spcBef>
                <a:spcPts val="1000"/>
              </a:spcBef>
              <a:spcAft>
                <a:spcPts val="0"/>
              </a:spcAft>
              <a:buNone/>
            </a:pPr>
            <a:r>
              <a:rPr lang="en" sz="2000">
                <a:solidFill>
                  <a:schemeClr val="accent3"/>
                </a:solidFill>
                <a:latin typeface="Golos Text Medium"/>
                <a:ea typeface="Golos Text Medium"/>
                <a:cs typeface="Golos Text Medium"/>
                <a:sym typeface="Golos Text Medium"/>
              </a:rPr>
              <a:t>(a)</a:t>
            </a:r>
            <a:r>
              <a:rPr lang="en" sz="2000">
                <a:latin typeface="Golos Text Medium"/>
                <a:ea typeface="Golos Text Medium"/>
                <a:cs typeface="Golos Text Medium"/>
                <a:sym typeface="Golos Text Medium"/>
              </a:rPr>
              <a:t> E</a:t>
            </a:r>
            <a:r>
              <a:rPr lang="en" sz="2000">
                <a:latin typeface="Golos Text Medium"/>
                <a:ea typeface="Golos Text Medium"/>
                <a:cs typeface="Golos Text Medium"/>
                <a:sym typeface="Golos Text Medium"/>
              </a:rPr>
              <a:t>ntropy -&gt; </a:t>
            </a:r>
            <a:r>
              <a:rPr lang="en" sz="1500"/>
              <a:t>Higher entropy of next word prediction  suggest greater diversity, while lower  values indicate more predictability.</a:t>
            </a:r>
            <a:endParaRPr sz="1500"/>
          </a:p>
          <a:p>
            <a:pPr indent="0" lvl="0" marL="0" rtl="0" algn="l">
              <a:spcBef>
                <a:spcPts val="1000"/>
              </a:spcBef>
              <a:spcAft>
                <a:spcPts val="0"/>
              </a:spcAft>
              <a:buNone/>
            </a:pPr>
            <a:r>
              <a:rPr lang="en" sz="2000">
                <a:solidFill>
                  <a:schemeClr val="accent3"/>
                </a:solidFill>
                <a:latin typeface="Golos Text Medium"/>
                <a:ea typeface="Golos Text Medium"/>
                <a:cs typeface="Golos Text Medium"/>
                <a:sym typeface="Golos Text Medium"/>
              </a:rPr>
              <a:t>(b) </a:t>
            </a:r>
            <a:r>
              <a:rPr lang="en" sz="2000">
                <a:latin typeface="Golos Text Medium"/>
                <a:ea typeface="Golos Text Medium"/>
                <a:cs typeface="Golos Text Medium"/>
                <a:sym typeface="Golos Text Medium"/>
              </a:rPr>
              <a:t>Perplexity -&gt; </a:t>
            </a:r>
            <a:r>
              <a:rPr lang="en" sz="1500"/>
              <a:t>Lower perplexity because they are designed to optimize word prediction, making them more predictable and coherent. </a:t>
            </a:r>
            <a:endParaRPr sz="1500"/>
          </a:p>
          <a:p>
            <a:pPr indent="0" lvl="0" marL="0" rtl="0" algn="l">
              <a:spcBef>
                <a:spcPts val="1000"/>
              </a:spcBef>
              <a:spcAft>
                <a:spcPts val="0"/>
              </a:spcAft>
              <a:buNone/>
            </a:pPr>
            <a:r>
              <a:rPr lang="en" sz="2000">
                <a:solidFill>
                  <a:schemeClr val="accent3"/>
                </a:solidFill>
                <a:latin typeface="Golos Text Medium"/>
                <a:ea typeface="Golos Text Medium"/>
                <a:cs typeface="Golos Text Medium"/>
                <a:sym typeface="Golos Text Medium"/>
              </a:rPr>
              <a:t>(c)</a:t>
            </a:r>
            <a:r>
              <a:rPr lang="en" sz="2000">
                <a:latin typeface="Golos Text Medium"/>
                <a:ea typeface="Golos Text Medium"/>
                <a:cs typeface="Golos Text Medium"/>
                <a:sym typeface="Golos Text Medium"/>
              </a:rPr>
              <a:t> n-gram frequency -&gt; </a:t>
            </a:r>
            <a:r>
              <a:rPr lang="en" sz="1500"/>
              <a:t>Machine-generated texts may have a higher frequency of specific n-grams because they can inadvertently replicate patterns present in their training data.</a:t>
            </a:r>
            <a:endParaRPr sz="1500"/>
          </a:p>
          <a:p>
            <a:pPr indent="0" lvl="0" marL="0" rtl="0" algn="l">
              <a:spcBef>
                <a:spcPts val="1000"/>
              </a:spcBef>
              <a:spcAft>
                <a:spcPts val="1000"/>
              </a:spcAft>
              <a:buNone/>
            </a:pPr>
            <a:r>
              <a:t/>
            </a:r>
            <a:endParaRPr sz="2000">
              <a:latin typeface="Golos Text Medium"/>
              <a:ea typeface="Golos Text Medium"/>
              <a:cs typeface="Golos Text Medium"/>
              <a:sym typeface="Golos Text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25"/>
          <p:cNvSpPr txBox="1"/>
          <p:nvPr>
            <p:ph type="title"/>
          </p:nvPr>
        </p:nvSpPr>
        <p:spPr>
          <a:xfrm>
            <a:off x="715100" y="535000"/>
            <a:ext cx="79707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Detecting Fake Content with Relative Entropy Scoring</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457" name="Google Shape;457;p25"/>
          <p:cNvSpPr txBox="1"/>
          <p:nvPr>
            <p:ph idx="1" type="body"/>
          </p:nvPr>
        </p:nvSpPr>
        <p:spPr>
          <a:xfrm>
            <a:off x="211775" y="1215750"/>
            <a:ext cx="5437500" cy="2407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Markovian n-gram language models represent sequences of words. For instance, with a 3-gram model, the probability of a sequence of k &gt; 2 words is given by: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p(w1 . . . wk) = p(w1)p(w2|w1) · · · p(wk|wk−2wk−1)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They used p</a:t>
            </a:r>
            <a:r>
              <a:rPr lang="en"/>
              <a:t>erplexities computed and the detection performed by </a:t>
            </a:r>
            <a:r>
              <a:rPr b="1" lang="en"/>
              <a:t>thresholding these perplexities</a:t>
            </a:r>
            <a:r>
              <a:rPr lang="en"/>
              <a:t>, where the threshold is tuned on some development data.</a:t>
            </a:r>
            <a:endParaRPr/>
          </a:p>
        </p:txBody>
      </p:sp>
      <p:cxnSp>
        <p:nvCxnSpPr>
          <p:cNvPr id="458" name="Google Shape;458;p25"/>
          <p:cNvCxnSpPr/>
          <p:nvPr/>
        </p:nvCxnSpPr>
        <p:spPr>
          <a:xfrm>
            <a:off x="5110450" y="4608500"/>
            <a:ext cx="4455600" cy="0"/>
          </a:xfrm>
          <a:prstGeom prst="straightConnector1">
            <a:avLst/>
          </a:prstGeom>
          <a:noFill/>
          <a:ln cap="flat" cmpd="sng" w="9525">
            <a:solidFill>
              <a:schemeClr val="dk1"/>
            </a:solidFill>
            <a:prstDash val="solid"/>
            <a:round/>
            <a:headEnd len="med" w="med" type="none"/>
            <a:tailEnd len="med" w="med" type="none"/>
          </a:ln>
        </p:spPr>
      </p:cxnSp>
      <p:sp>
        <p:nvSpPr>
          <p:cNvPr id="459" name="Google Shape;459;p25"/>
          <p:cNvSpPr txBox="1"/>
          <p:nvPr/>
        </p:nvSpPr>
        <p:spPr>
          <a:xfrm>
            <a:off x="43875" y="468470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22222"/>
                </a:solidFill>
                <a:highlight>
                  <a:srgbClr val="FFFFFF"/>
                </a:highlight>
              </a:rPr>
              <a:t>Lavergne, T., Urvoy, T. and Yvon, F., 2008. Detecting Fake Content with Relative Entropy Scoring. Pan, 8(27-31), p.4.</a:t>
            </a:r>
            <a:endParaRPr/>
          </a:p>
        </p:txBody>
      </p:sp>
      <p:pic>
        <p:nvPicPr>
          <p:cNvPr id="460" name="Google Shape;460;p25"/>
          <p:cNvPicPr preferRelativeResize="0"/>
          <p:nvPr/>
        </p:nvPicPr>
        <p:blipFill rotWithShape="1">
          <a:blip r:embed="rId3">
            <a:alphaModFix/>
          </a:blip>
          <a:srcRect b="0" l="0" r="0" t="5311"/>
          <a:stretch/>
        </p:blipFill>
        <p:spPr>
          <a:xfrm>
            <a:off x="5580475" y="1306275"/>
            <a:ext cx="3566700" cy="2898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26"/>
          <p:cNvSpPr txBox="1"/>
          <p:nvPr>
            <p:ph type="title"/>
          </p:nvPr>
        </p:nvSpPr>
        <p:spPr>
          <a:xfrm>
            <a:off x="715100" y="535000"/>
            <a:ext cx="79707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Detecting Fake Content with Relative Entropy Scoring</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466" name="Google Shape;466;p26"/>
          <p:cNvSpPr txBox="1"/>
          <p:nvPr>
            <p:ph idx="1" type="body"/>
          </p:nvPr>
        </p:nvSpPr>
        <p:spPr>
          <a:xfrm>
            <a:off x="334100" y="1065150"/>
            <a:ext cx="4897200" cy="323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They used </a:t>
            </a:r>
            <a:r>
              <a:rPr lang="en"/>
              <a:t>entropy-based detector uses </a:t>
            </a:r>
            <a:r>
              <a:rPr lang="en"/>
              <a:t>a similar strategy to score n-grams according to the semantic relation between their first and last words. </a:t>
            </a:r>
            <a:endParaRPr/>
          </a:p>
          <a:p>
            <a:pPr indent="-317500" lvl="0" marL="457200" rtl="0" algn="l">
              <a:spcBef>
                <a:spcPts val="0"/>
              </a:spcBef>
              <a:spcAft>
                <a:spcPts val="0"/>
              </a:spcAft>
              <a:buSzPts val="1400"/>
              <a:buChar char="●"/>
            </a:pPr>
            <a:r>
              <a:rPr lang="en"/>
              <a:t>This is done by finding </a:t>
            </a:r>
            <a:r>
              <a:rPr b="1" lang="en"/>
              <a:t>useful n-grams</a:t>
            </a:r>
            <a:r>
              <a:rPr lang="en"/>
              <a:t>, ie. n-grams, that can help detect fake content</a:t>
            </a:r>
            <a:endParaRPr/>
          </a:p>
          <a:p>
            <a:pPr indent="-317500" lvl="0" marL="457200" rtl="0" algn="l">
              <a:spcBef>
                <a:spcPts val="0"/>
              </a:spcBef>
              <a:spcAft>
                <a:spcPts val="0"/>
              </a:spcAft>
              <a:buSzPts val="1400"/>
              <a:buChar char="●"/>
            </a:pPr>
            <a:r>
              <a:rPr lang="en"/>
              <a:t>Using the entropy scoring, if the score is higher, the text is AI generated and lower its AI generated.</a:t>
            </a:r>
            <a:endParaRPr/>
          </a:p>
          <a:p>
            <a:pPr indent="-317500" lvl="0" marL="457200" rtl="0" algn="l">
              <a:spcBef>
                <a:spcPts val="0"/>
              </a:spcBef>
              <a:spcAft>
                <a:spcPts val="0"/>
              </a:spcAft>
              <a:buClr>
                <a:srgbClr val="CC0000"/>
              </a:buClr>
              <a:buSzPts val="1400"/>
              <a:buChar char="●"/>
            </a:pPr>
            <a:r>
              <a:rPr lang="en">
                <a:solidFill>
                  <a:srgbClr val="CC0000"/>
                </a:solidFill>
              </a:rPr>
              <a:t>This scoring method is not scalable </a:t>
            </a:r>
            <a:r>
              <a:rPr lang="en">
                <a:solidFill>
                  <a:srgbClr val="CC0000"/>
                </a:solidFill>
              </a:rPr>
              <a:t>because</a:t>
            </a:r>
            <a:r>
              <a:rPr lang="en">
                <a:solidFill>
                  <a:srgbClr val="CC0000"/>
                </a:solidFill>
              </a:rPr>
              <a:t> this </a:t>
            </a:r>
            <a:r>
              <a:rPr lang="en">
                <a:solidFill>
                  <a:srgbClr val="CC0000"/>
                </a:solidFill>
              </a:rPr>
              <a:t>scoring</a:t>
            </a:r>
            <a:r>
              <a:rPr lang="en">
                <a:solidFill>
                  <a:srgbClr val="CC0000"/>
                </a:solidFill>
              </a:rPr>
              <a:t> is expensive</a:t>
            </a:r>
            <a:endParaRPr>
              <a:solidFill>
                <a:srgbClr val="CC0000"/>
              </a:solidFill>
            </a:endParaRPr>
          </a:p>
        </p:txBody>
      </p:sp>
      <p:cxnSp>
        <p:nvCxnSpPr>
          <p:cNvPr id="467" name="Google Shape;467;p26"/>
          <p:cNvCxnSpPr/>
          <p:nvPr/>
        </p:nvCxnSpPr>
        <p:spPr>
          <a:xfrm>
            <a:off x="5110450" y="4608500"/>
            <a:ext cx="4455600" cy="0"/>
          </a:xfrm>
          <a:prstGeom prst="straightConnector1">
            <a:avLst/>
          </a:prstGeom>
          <a:noFill/>
          <a:ln cap="flat" cmpd="sng" w="9525">
            <a:solidFill>
              <a:schemeClr val="dk1"/>
            </a:solidFill>
            <a:prstDash val="solid"/>
            <a:round/>
            <a:headEnd len="med" w="med" type="none"/>
            <a:tailEnd len="med" w="med" type="none"/>
          </a:ln>
        </p:spPr>
      </p:cxnSp>
      <p:sp>
        <p:nvSpPr>
          <p:cNvPr id="468" name="Google Shape;468;p26"/>
          <p:cNvSpPr txBox="1"/>
          <p:nvPr/>
        </p:nvSpPr>
        <p:spPr>
          <a:xfrm>
            <a:off x="43875" y="468470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22222"/>
                </a:solidFill>
                <a:highlight>
                  <a:srgbClr val="FFFFFF"/>
                </a:highlight>
              </a:rPr>
              <a:t>Lavergne, T., Urvoy, T. and Yvon, F., 2008. Detecting Fake Content with Relative Entropy Scoring. </a:t>
            </a:r>
            <a:r>
              <a:rPr i="1" lang="en" sz="1000">
                <a:solidFill>
                  <a:srgbClr val="222222"/>
                </a:solidFill>
                <a:highlight>
                  <a:srgbClr val="FFFFFF"/>
                </a:highlight>
              </a:rPr>
              <a:t>Pan</a:t>
            </a:r>
            <a:r>
              <a:rPr lang="en" sz="1000">
                <a:solidFill>
                  <a:srgbClr val="222222"/>
                </a:solidFill>
                <a:highlight>
                  <a:srgbClr val="FFFFFF"/>
                </a:highlight>
              </a:rPr>
              <a:t>, </a:t>
            </a:r>
            <a:r>
              <a:rPr i="1" lang="en" sz="1000">
                <a:solidFill>
                  <a:srgbClr val="222222"/>
                </a:solidFill>
                <a:highlight>
                  <a:srgbClr val="FFFFFF"/>
                </a:highlight>
              </a:rPr>
              <a:t>8</a:t>
            </a:r>
            <a:r>
              <a:rPr lang="en" sz="1000">
                <a:solidFill>
                  <a:srgbClr val="222222"/>
                </a:solidFill>
                <a:highlight>
                  <a:srgbClr val="FFFFFF"/>
                </a:highlight>
              </a:rPr>
              <a:t>(27-31), p.4.</a:t>
            </a:r>
            <a:endParaRPr b="1"/>
          </a:p>
        </p:txBody>
      </p:sp>
      <p:pic>
        <p:nvPicPr>
          <p:cNvPr id="469" name="Google Shape;469;p26"/>
          <p:cNvPicPr preferRelativeResize="0"/>
          <p:nvPr/>
        </p:nvPicPr>
        <p:blipFill>
          <a:blip r:embed="rId3">
            <a:alphaModFix/>
          </a:blip>
          <a:stretch>
            <a:fillRect/>
          </a:stretch>
        </p:blipFill>
        <p:spPr>
          <a:xfrm>
            <a:off x="5242775" y="1369949"/>
            <a:ext cx="3641026" cy="1584201"/>
          </a:xfrm>
          <a:prstGeom prst="rect">
            <a:avLst/>
          </a:prstGeom>
          <a:noFill/>
          <a:ln>
            <a:noFill/>
          </a:ln>
        </p:spPr>
      </p:pic>
      <p:pic>
        <p:nvPicPr>
          <p:cNvPr id="470" name="Google Shape;470;p26"/>
          <p:cNvPicPr preferRelativeResize="0"/>
          <p:nvPr/>
        </p:nvPicPr>
        <p:blipFill>
          <a:blip r:embed="rId4">
            <a:alphaModFix/>
          </a:blip>
          <a:stretch>
            <a:fillRect/>
          </a:stretch>
        </p:blipFill>
        <p:spPr>
          <a:xfrm>
            <a:off x="5242775" y="3257175"/>
            <a:ext cx="3641026" cy="62523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